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1"/>
  </p:sldMasterIdLst>
  <p:notesMasterIdLst>
    <p:notesMasterId r:id="rId68"/>
  </p:notesMasterIdLst>
  <p:sldIdLst>
    <p:sldId id="349" r:id="rId2"/>
    <p:sldId id="257" r:id="rId3"/>
    <p:sldId id="345" r:id="rId4"/>
    <p:sldId id="327" r:id="rId5"/>
    <p:sldId id="350" r:id="rId6"/>
    <p:sldId id="328" r:id="rId7"/>
    <p:sldId id="329" r:id="rId8"/>
    <p:sldId id="344" r:id="rId9"/>
    <p:sldId id="285" r:id="rId10"/>
    <p:sldId id="330" r:id="rId11"/>
    <p:sldId id="282" r:id="rId12"/>
    <p:sldId id="347" r:id="rId13"/>
    <p:sldId id="283" r:id="rId14"/>
    <p:sldId id="284" r:id="rId15"/>
    <p:sldId id="333" r:id="rId16"/>
    <p:sldId id="331" r:id="rId17"/>
    <p:sldId id="334" r:id="rId18"/>
    <p:sldId id="348" r:id="rId19"/>
    <p:sldId id="332" r:id="rId20"/>
    <p:sldId id="335" r:id="rId21"/>
    <p:sldId id="336" r:id="rId22"/>
    <p:sldId id="337" r:id="rId23"/>
    <p:sldId id="343" r:id="rId24"/>
    <p:sldId id="338" r:id="rId25"/>
    <p:sldId id="402" r:id="rId26"/>
    <p:sldId id="403" r:id="rId27"/>
    <p:sldId id="404" r:id="rId28"/>
    <p:sldId id="339" r:id="rId29"/>
    <p:sldId id="317" r:id="rId30"/>
    <p:sldId id="293" r:id="rId31"/>
    <p:sldId id="292" r:id="rId32"/>
    <p:sldId id="309" r:id="rId33"/>
    <p:sldId id="295" r:id="rId34"/>
    <p:sldId id="294" r:id="rId35"/>
    <p:sldId id="296" r:id="rId36"/>
    <p:sldId id="342" r:id="rId37"/>
    <p:sldId id="310" r:id="rId38"/>
    <p:sldId id="351" r:id="rId39"/>
    <p:sldId id="352" r:id="rId40"/>
    <p:sldId id="353" r:id="rId41"/>
    <p:sldId id="311" r:id="rId42"/>
    <p:sldId id="354" r:id="rId43"/>
    <p:sldId id="355" r:id="rId44"/>
    <p:sldId id="357" r:id="rId45"/>
    <p:sldId id="406" r:id="rId46"/>
    <p:sldId id="302" r:id="rId47"/>
    <p:sldId id="322" r:id="rId48"/>
    <p:sldId id="323" r:id="rId49"/>
    <p:sldId id="324" r:id="rId50"/>
    <p:sldId id="361" r:id="rId51"/>
    <p:sldId id="313" r:id="rId52"/>
    <p:sldId id="363" r:id="rId53"/>
    <p:sldId id="321" r:id="rId54"/>
    <p:sldId id="359" r:id="rId55"/>
    <p:sldId id="305" r:id="rId56"/>
    <p:sldId id="306" r:id="rId57"/>
    <p:sldId id="396" r:id="rId58"/>
    <p:sldId id="397" r:id="rId59"/>
    <p:sldId id="398" r:id="rId60"/>
    <p:sldId id="399" r:id="rId61"/>
    <p:sldId id="400" r:id="rId62"/>
    <p:sldId id="362" r:id="rId63"/>
    <p:sldId id="364" r:id="rId64"/>
    <p:sldId id="365" r:id="rId65"/>
    <p:sldId id="314" r:id="rId66"/>
    <p:sldId id="391" r:id="rId6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DDDD"/>
    <a:srgbClr val="FFFFCC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1546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52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6A4FAA-67B5-445E-9764-6F0B39C5299D}" type="datetimeFigureOut">
              <a:rPr lang="ru-RU" smtClean="0"/>
              <a:pPr/>
              <a:t>29.01.2026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6D8E2D-7A61-4085-8733-C4E15A4966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5936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6D8E2D-7A61-4085-8733-C4E15A4966AB}" type="slidenum">
              <a:rPr lang="ru-RU" smtClean="0"/>
              <a:pPr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86060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6D8E2D-7A61-4085-8733-C4E15A4966AB}" type="slidenum">
              <a:rPr lang="ru-RU" smtClean="0"/>
              <a:pPr/>
              <a:t>45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621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40FE0-CF84-4755-A166-D84524AA1F35}" type="slidenum">
              <a:rPr lang="ru-RU" smtClean="0"/>
              <a:pPr/>
              <a:t>61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67192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B65E04F-F620-4D98-9BD9-CF08309BD8B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DFEEC-4FAE-45F7-BE2E-1D5E26C78B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A51B0-285B-42F1-AB44-BA602F0C7C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3D6A9E19-44E6-44D2-9718-7400B46D439D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981200"/>
            <a:ext cx="4038600" cy="18669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8669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57200" y="4000500"/>
            <a:ext cx="8229600" cy="18669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4CF49A47-216E-42D4-9328-67FE36C01BEB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8" name="Дата 7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786BB2BA-A174-41DA-B59E-46D897CF4671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4C4BA-89D4-488D-A4F3-B9D15F522DE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1EF49A7-367B-487A-B5DF-2EFE9579EF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AB73A-2D81-4C4C-91D7-00E6962A2E1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782BE-3CEA-4BE6-B3F4-14EDE9C7D16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12859-63EC-449F-B64C-3443544D82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3E253-B50F-4EC8-841B-45E2AE094C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8999F-3F5E-4568-85C5-2B130E4096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05C5DF66-FB9E-4B2F-952D-319872C0DA6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61DB6830-A8B6-4629-B19F-03BB261A9CC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6.emf"/><Relationship Id="rId4" Type="http://schemas.openxmlformats.org/officeDocument/2006/relationships/oleObject" Target="../embeddings/oleObject3.bin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0" y="3857628"/>
            <a:ext cx="8929718" cy="2428892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002060"/>
                </a:solidFill>
              </a:rPr>
              <a:t>Лекция № 13</a:t>
            </a:r>
          </a:p>
          <a:p>
            <a:r>
              <a:rPr lang="ru-RU"/>
              <a:t>Л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4400" b="1" dirty="0"/>
              <a:t>Филогенез систем органов </a:t>
            </a:r>
            <a:br>
              <a:rPr lang="ru-RU" sz="4400" b="1" dirty="0"/>
            </a:br>
            <a:r>
              <a:rPr lang="ru-RU" sz="4400" b="1" dirty="0"/>
              <a:t>позвоночных животных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42910" y="285728"/>
            <a:ext cx="82089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sz="2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714488"/>
            <a:ext cx="8229600" cy="4411675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А. Н. </a:t>
            </a:r>
            <a:r>
              <a:rPr lang="ru-RU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Северцов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 1912—1939 </a:t>
            </a:r>
            <a:r>
              <a:rPr lang="ru-RU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гг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разработал теорию филэмбриогенезов.</a:t>
            </a:r>
          </a:p>
          <a:p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Все эмбриональные и личиночные признаки делятся на </a:t>
            </a:r>
            <a:r>
              <a:rPr lang="ru-RU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ценогенезы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и </a:t>
            </a:r>
            <a:r>
              <a:rPr lang="ru-RU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филэмбриогенезы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/>
              <a:t>Ценогенезы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57158" y="1285860"/>
            <a:ext cx="8329642" cy="4840303"/>
          </a:xfrm>
          <a:noFill/>
        </p:spPr>
        <p:txBody>
          <a:bodyPr/>
          <a:lstStyle/>
          <a:p>
            <a:r>
              <a:rPr lang="ru-RU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Признаки, которые служат приспособлениями к эмбриональному или личиночному образу жизни и у взрослых форм не встречаются, так как не могут иметь для них адаптивного значения. </a:t>
            </a:r>
          </a:p>
          <a:p>
            <a:pPr lvl="2"/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 ценогенезам </a:t>
            </a:r>
            <a:r>
              <a:rPr lang="ru-RU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Северцов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относил, например, </a:t>
            </a:r>
            <a:r>
              <a:rPr lang="ru-RU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зародышевые оболочки амниот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(амнион, хорион, аллантоис), </a:t>
            </a:r>
            <a:r>
              <a:rPr lang="ru-RU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плаценту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млекопитающих</a:t>
            </a:r>
            <a:endParaRPr lang="ru-RU" sz="3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914400" y="5876925"/>
            <a:ext cx="82296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sz="2800"/>
              <a:t>   </a:t>
            </a:r>
          </a:p>
        </p:txBody>
      </p:sp>
      <p:pic>
        <p:nvPicPr>
          <p:cNvPr id="24586" name="Picture 10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65161" y="428604"/>
            <a:ext cx="6060921" cy="4572032"/>
          </a:xfrm>
          <a:noFill/>
          <a:ln/>
        </p:spPr>
      </p:pic>
      <p:sp>
        <p:nvSpPr>
          <p:cNvPr id="24587" name="Rectangle 11"/>
          <p:cNvSpPr>
            <a:spLocks noChangeArrowheads="1"/>
          </p:cNvSpPr>
          <p:nvPr/>
        </p:nvSpPr>
        <p:spPr bwMode="auto">
          <a:xfrm>
            <a:off x="2928926" y="5072074"/>
            <a:ext cx="3214710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533400" indent="-5334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ru-RU" sz="2400" dirty="0"/>
              <a:t>1. Желточные мешок</a:t>
            </a:r>
          </a:p>
          <a:p>
            <a:pPr marL="533400" indent="-5334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ru-RU" sz="2400" dirty="0"/>
              <a:t>2. Амнион</a:t>
            </a:r>
          </a:p>
          <a:p>
            <a:pPr marL="533400" indent="-5334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ru-RU" sz="2400" dirty="0"/>
              <a:t>3. Хорион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/>
              <a:t>Филэмбриогенезы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  <a:noFill/>
        </p:spPr>
        <p:txBody>
          <a:bodyPr/>
          <a:lstStyle/>
          <a:p>
            <a:r>
              <a:rPr lang="ru-RU" sz="4000" b="1" dirty="0"/>
              <a:t>Изменения онтогенеза, которые проявляются в эмбриогенезе и имеют адаптивное значение у взрослых форм</a:t>
            </a:r>
            <a:r>
              <a:rPr lang="ru-RU" sz="4000" dirty="0"/>
              <a:t>.</a:t>
            </a:r>
          </a:p>
          <a:p>
            <a:r>
              <a:rPr lang="ru-RU" sz="4000" dirty="0"/>
              <a:t>Эволюционно закрепляются и передаются поколениям</a:t>
            </a:r>
            <a:r>
              <a:rPr lang="ru-RU" dirty="0"/>
              <a:t>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Северцов</a:t>
            </a:r>
            <a:r>
              <a:rPr lang="ru-RU" sz="3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разделил филэмбриогенезы на </a:t>
            </a:r>
            <a:r>
              <a:rPr lang="ru-RU" sz="3200" b="1" dirty="0">
                <a:solidFill>
                  <a:schemeClr val="tx1"/>
                </a:solidFill>
              </a:rPr>
              <a:t>анаболии, девиации и архаллаксисы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85720" y="1857364"/>
            <a:ext cx="8643998" cy="3714776"/>
          </a:xfrm>
          <a:noFill/>
        </p:spPr>
        <p:txBody>
          <a:bodyPr/>
          <a:lstStyle/>
          <a:p>
            <a:r>
              <a:rPr lang="ru-RU" b="1" dirty="0">
                <a:latin typeface="+mn-lt"/>
                <a:ea typeface="+mn-ea"/>
                <a:cs typeface="+mn-cs"/>
              </a:rPr>
              <a:t>Анаболия — удлинение онтогенеза, сопровождающееся надставкой стадий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lvl="1"/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Только при этом способе эволюции наблюдается </a:t>
            </a:r>
            <a:r>
              <a:rPr lang="ru-RU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рекапитуляция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— признаки зародышей или личинок потомков напоминают признаки взрослых предков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357166"/>
            <a:ext cx="8401080" cy="6072230"/>
          </a:xfrm>
        </p:spPr>
        <p:txBody>
          <a:bodyPr/>
          <a:lstStyle/>
          <a:p>
            <a:r>
              <a:rPr lang="ru-RU" sz="2800" b="1" dirty="0">
                <a:latin typeface="+mn-lt"/>
                <a:ea typeface="+mn-ea"/>
                <a:cs typeface="+mn-cs"/>
              </a:rPr>
              <a:t>Примером может служить формирование четырехкамерного сердца у млекопитающих. </a:t>
            </a:r>
          </a:p>
          <a:p>
            <a:pPr lvl="1"/>
            <a:r>
              <a:rPr lang="ru-RU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 земноводных сердце </a:t>
            </a:r>
            <a:r>
              <a:rPr lang="ru-RU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трехкамерное</a:t>
            </a:r>
            <a:r>
              <a:rPr lang="ru-RU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два предсердия и один желудочек. </a:t>
            </a:r>
          </a:p>
          <a:p>
            <a:pPr lvl="1"/>
            <a:r>
              <a:rPr lang="ru-RU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 пресмыкающихся в желудочке развивается перегородка (первая анаболия), однако эта перегородка у большинства из них неполная — она только уменьшает перемешивание артериальной и венозной крови.</a:t>
            </a:r>
          </a:p>
          <a:p>
            <a:pPr lvl="1"/>
            <a:r>
              <a:rPr lang="ru-RU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 крокодилов и млекопитающих развитие перегородки продолжается до полного разделения правого и левого желудочков (вторая анаболия). </a:t>
            </a:r>
          </a:p>
          <a:p>
            <a:pPr lvl="2"/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 детей иногда как атавизм межжелудочковая перегородка бывает недоразвитой, что ведет к тяжелому заболеванию, требующему хирургического вмешательства. </a:t>
            </a:r>
            <a:endParaRPr lang="ru-RU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928670"/>
            <a:ext cx="8229600" cy="5197493"/>
          </a:xfrm>
        </p:spPr>
        <p:txBody>
          <a:bodyPr/>
          <a:lstStyle/>
          <a:p>
            <a:r>
              <a:rPr lang="ru-RU" b="1" dirty="0"/>
              <a:t>Девиации - уклонения, возникающие в процессе морфогенеза органов</a:t>
            </a:r>
            <a:endParaRPr lang="ru-RU" b="1" dirty="0">
              <a:solidFill>
                <a:schemeClr val="tx1"/>
              </a:solidFill>
            </a:endParaRPr>
          </a:p>
          <a:p>
            <a:pPr lvl="1"/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 девиации происходят изменения на средних стадиях развития, что приводят к более резким изменениям в строении взрослого организма, чем при анаболии. </a:t>
            </a:r>
          </a:p>
          <a:p>
            <a:pPr lvl="1"/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 этом способе эволюции онтогенеза рекапитулировать признаки предковых форм могут лишь ранние стадии потомков. 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2844" y="500042"/>
            <a:ext cx="8543956" cy="5626121"/>
          </a:xfrm>
        </p:spPr>
        <p:txBody>
          <a:bodyPr/>
          <a:lstStyle/>
          <a:p>
            <a:r>
              <a:rPr lang="ru-RU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Например, у рыб и у пресмыкающихся чешуи возникают как утолщения эпидермиса и подстилающего его соединительно-тканного слоя кожи — кориума. Постепенно утолщаясь, эта закладка выгибается наружу.</a:t>
            </a:r>
          </a:p>
          <a:p>
            <a:pPr lvl="1"/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Затем у рыб кориум окостеневает, формирующаяся костная чешуя протыкает эпидермис и выдвигается на поверхность тела. </a:t>
            </a:r>
          </a:p>
          <a:p>
            <a:pPr lvl="1"/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 пресмыкающихся, напротив, кость не образуется, но эпидермис </a:t>
            </a:r>
            <a:r>
              <a:rPr lang="ru-RU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ороговевает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образуя роговые чешуи ящериц и змей. У крокодилов кориум может окостеневать, образуя костную основу роговых чешуй. </a:t>
            </a:r>
          </a:p>
          <a:p>
            <a:r>
              <a:rPr lang="ru-RU" sz="28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Девиации приводят к более глубокой, чем анаболии, перестройке онтогенеза, поэтому они встречаются реже</a:t>
            </a:r>
            <a:endParaRPr lang="ru-RU" sz="2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2" name="Rectangle 10"/>
          <p:cNvSpPr>
            <a:spLocks noChangeArrowheads="1"/>
          </p:cNvSpPr>
          <p:nvPr/>
        </p:nvSpPr>
        <p:spPr bwMode="auto">
          <a:xfrm>
            <a:off x="928662" y="5229200"/>
            <a:ext cx="8035826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sz="2400" b="1" dirty="0"/>
              <a:t>1 – чешуя акулы;  2 – чешуя пресмыкающегося ;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sz="2400" b="1" dirty="0"/>
              <a:t>3 – перо птицы ;   4 – волосы млекопитающего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sz="2400" b="1" dirty="0"/>
          </a:p>
        </p:txBody>
      </p:sp>
      <p:pic>
        <p:nvPicPr>
          <p:cNvPr id="28684" name="Picture 1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928662" y="642918"/>
            <a:ext cx="6821491" cy="4305305"/>
          </a:xfrm>
          <a:noFill/>
          <a:ln/>
        </p:spPr>
      </p:pic>
      <p:sp>
        <p:nvSpPr>
          <p:cNvPr id="28687" name="Rectangle 15"/>
          <p:cNvSpPr>
            <a:spLocks noChangeArrowheads="1"/>
          </p:cNvSpPr>
          <p:nvPr/>
        </p:nvSpPr>
        <p:spPr bwMode="auto">
          <a:xfrm>
            <a:off x="1571604" y="4857760"/>
            <a:ext cx="56165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dirty="0"/>
              <a:t>      1                            2                 3                         4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2204864"/>
            <a:ext cx="8715436" cy="3921299"/>
          </a:xfrm>
        </p:spPr>
        <p:txBody>
          <a:bodyPr/>
          <a:lstStyle/>
          <a:p>
            <a:r>
              <a:rPr lang="ru-RU" b="1" dirty="0"/>
              <a:t>Архаллаксисы – изменения на уровне зачатков, изменяют весь ход эмбриогенеза. </a:t>
            </a:r>
          </a:p>
          <a:p>
            <a:pPr lvl="1"/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 архаллаксисах изменения происходят на самых ранних стадиях онтогенеза, изменения в строении взрослого организма наиболее часто существенны, а рекапитуляции невозможны.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ru-RU" sz="4000" dirty="0">
                <a:latin typeface="+mn-lt"/>
              </a:rPr>
              <a:t>ПЛАН ЛЕКЦИИ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42844" y="1214422"/>
            <a:ext cx="8858312" cy="5357850"/>
          </a:xfrm>
          <a:noFill/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b="1" dirty="0"/>
              <a:t>Учение о связи филогенеза и онтогенеза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/>
              <a:t>Основные направления эволюции систем</a:t>
            </a:r>
          </a:p>
          <a:p>
            <a:pPr marL="971550" lvl="1" indent="-514350"/>
            <a:r>
              <a:rPr lang="ru-RU" b="1" dirty="0"/>
              <a:t>Сердечно - сосудистой </a:t>
            </a:r>
          </a:p>
          <a:p>
            <a:pPr marL="971550" lvl="1" indent="-514350"/>
            <a:r>
              <a:rPr lang="ru-RU" b="1" dirty="0"/>
              <a:t>Выделительной (мочевыделительной) и половой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err="1"/>
              <a:t>Онто</a:t>
            </a:r>
            <a:r>
              <a:rPr lang="ru-RU" b="1" dirty="0"/>
              <a:t> - филогенетически обусловленные  пороки развития систем органов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714356"/>
            <a:ext cx="8229600" cy="5411807"/>
          </a:xfrm>
        </p:spPr>
        <p:txBody>
          <a:bodyPr/>
          <a:lstStyle/>
          <a:p>
            <a:r>
              <a:rPr lang="ru-RU" sz="2800" b="1" dirty="0">
                <a:latin typeface="+mn-lt"/>
                <a:ea typeface="+mn-ea"/>
                <a:cs typeface="+mn-cs"/>
              </a:rPr>
              <a:t>Примером может служить развитие тел позвонков у земноводных.</a:t>
            </a:r>
          </a:p>
          <a:p>
            <a:pPr lvl="1"/>
            <a:r>
              <a:rPr lang="ru-RU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 ископаемых земноводных — стегоцефалов и у современных бесхвостых земноводных тела позвонков формируются вокруг хорды из нескольких, обычно трех с каждой стороны тела, отдельных закладок, которые затем сливаются, образуя тело позвонка. </a:t>
            </a:r>
          </a:p>
          <a:p>
            <a:pPr lvl="1"/>
            <a:r>
              <a:rPr lang="ru-RU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 хвостатых земноводных эти закладки не возникают. Окостенение разрастается сверху и снизу, охватывая хорду, так что сразу образуется костная трубка, которая, утолщаясь, становится телом позвонка. 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83568" y="714356"/>
            <a:ext cx="8003232" cy="5411807"/>
          </a:xfrm>
        </p:spPr>
        <p:txBody>
          <a:bodyPr/>
          <a:lstStyle/>
          <a:p>
            <a:r>
              <a:rPr lang="ru-RU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Редукция органов, утративших свое адаптивное значение, тоже происходит путем филэмбриогенеза, главным образом, посредством отрицательной анаболии — выпадения конечных стадий развития. </a:t>
            </a:r>
          </a:p>
          <a:p>
            <a:r>
              <a:rPr lang="ru-RU" dirty="0">
                <a:solidFill>
                  <a:schemeClr val="tx1"/>
                </a:solidFill>
              </a:rPr>
              <a:t>При этом орган либо </a:t>
            </a:r>
            <a:r>
              <a:rPr lang="ru-RU" dirty="0" err="1">
                <a:solidFill>
                  <a:schemeClr val="tx1"/>
                </a:solidFill>
              </a:rPr>
              <a:t>недоразвивается</a:t>
            </a:r>
            <a:r>
              <a:rPr lang="ru-RU" dirty="0">
                <a:solidFill>
                  <a:schemeClr val="tx1"/>
                </a:solidFill>
              </a:rPr>
              <a:t> и становится рудиментом, либо претерпевает обратное развитие и полностью исчезает. </a:t>
            </a:r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1214423"/>
            <a:ext cx="8229600" cy="4500594"/>
          </a:xfrm>
        </p:spPr>
        <p:txBody>
          <a:bodyPr/>
          <a:lstStyle/>
          <a:p>
            <a:r>
              <a:rPr lang="ru-RU" sz="2400" b="1" dirty="0">
                <a:solidFill>
                  <a:schemeClr val="tx1"/>
                </a:solidFill>
              </a:rPr>
              <a:t>Примером рудимента может служить аппендикс человека — недоразвитая слепая кишка</a:t>
            </a:r>
            <a:r>
              <a:rPr lang="ru-RU" sz="2400" b="1" dirty="0"/>
              <a:t>.</a:t>
            </a:r>
            <a:endParaRPr lang="ru-RU" sz="2400" b="1" dirty="0">
              <a:solidFill>
                <a:schemeClr val="tx1"/>
              </a:solidFill>
            </a:endParaRPr>
          </a:p>
          <a:p>
            <a:r>
              <a:rPr lang="ru-RU" sz="24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Примером полного исчезновения — хвост головастиков лягушек. </a:t>
            </a:r>
          </a:p>
          <a:p>
            <a:pPr lvl="1"/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течение всей жизни в воде хвост растет, на его конце добавляются новые позвонки и мышечные сегменты. </a:t>
            </a:r>
          </a:p>
          <a:p>
            <a:pPr lvl="1"/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 время метаморфоза, когда головастик превращается в лягушку, хвост рассасывается, причем процесс идет в обратном порядке — от конца к основанию. </a:t>
            </a:r>
            <a:endParaRPr lang="ru-RU" sz="20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14282" y="714356"/>
            <a:ext cx="3214710" cy="1087438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400" i="1" dirty="0">
                <a:solidFill>
                  <a:srgbClr val="3333CC"/>
                </a:solidFill>
              </a:rPr>
              <a:t>	</a:t>
            </a:r>
            <a:r>
              <a:rPr lang="ru-RU" sz="2400" b="1" dirty="0"/>
              <a:t>Рудименты -</a:t>
            </a:r>
            <a:r>
              <a:rPr lang="ru-RU" sz="2400" dirty="0"/>
              <a:t>недоразвившиеся органы </a:t>
            </a:r>
          </a:p>
        </p:txBody>
      </p:sp>
      <p:sp>
        <p:nvSpPr>
          <p:cNvPr id="35848" name="Rectangle 8"/>
          <p:cNvSpPr>
            <a:spLocks noGrp="1" noChangeArrowheads="1"/>
          </p:cNvSpPr>
          <p:nvPr>
            <p:ph sz="quarter" idx="2"/>
          </p:nvPr>
        </p:nvSpPr>
        <p:spPr>
          <a:xfrm>
            <a:off x="4429124" y="642918"/>
            <a:ext cx="4537075" cy="1160463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400" i="1" dirty="0">
                <a:solidFill>
                  <a:srgbClr val="3333CC"/>
                </a:solidFill>
              </a:rPr>
              <a:t>	</a:t>
            </a:r>
            <a:r>
              <a:rPr lang="ru-RU" sz="2400" b="1" dirty="0"/>
              <a:t>Атавизмы-</a:t>
            </a:r>
            <a:r>
              <a:rPr lang="ru-RU" sz="2400" dirty="0"/>
              <a:t>признаки, в норме присутствующие у отдаленных предков</a:t>
            </a:r>
          </a:p>
        </p:txBody>
      </p:sp>
      <p:sp>
        <p:nvSpPr>
          <p:cNvPr id="35852" name="Text Box 12"/>
          <p:cNvSpPr txBox="1">
            <a:spLocks noChangeArrowheads="1"/>
          </p:cNvSpPr>
          <p:nvPr/>
        </p:nvSpPr>
        <p:spPr bwMode="auto">
          <a:xfrm>
            <a:off x="323528" y="5254603"/>
            <a:ext cx="432048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/>
              <a:t>I </a:t>
            </a:r>
            <a:r>
              <a:rPr lang="ru-RU" b="1" dirty="0"/>
              <a:t>- третье веко; </a:t>
            </a:r>
            <a:r>
              <a:rPr lang="en-US" b="1" dirty="0"/>
              <a:t>II</a:t>
            </a:r>
            <a:r>
              <a:rPr lang="ru-RU" b="1" dirty="0"/>
              <a:t> </a:t>
            </a:r>
            <a:r>
              <a:rPr lang="en-US" b="1" dirty="0"/>
              <a:t>-</a:t>
            </a:r>
            <a:r>
              <a:rPr lang="ru-RU" b="1" dirty="0"/>
              <a:t> ушная раковина; </a:t>
            </a:r>
            <a:r>
              <a:rPr lang="en-US" b="1" dirty="0"/>
              <a:t>III – </a:t>
            </a:r>
            <a:r>
              <a:rPr lang="ru-RU" b="1" dirty="0"/>
              <a:t>слепая кишка</a:t>
            </a:r>
            <a:r>
              <a:rPr lang="en-US" b="1" dirty="0"/>
              <a:t> </a:t>
            </a:r>
            <a:endParaRPr lang="ru-RU" b="1" dirty="0"/>
          </a:p>
        </p:txBody>
      </p:sp>
      <p:graphicFrame>
        <p:nvGraphicFramePr>
          <p:cNvPr id="35854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828644"/>
              </p:ext>
            </p:extLst>
          </p:nvPr>
        </p:nvGraphicFramePr>
        <p:xfrm>
          <a:off x="467544" y="2190750"/>
          <a:ext cx="3961580" cy="29264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0" name="Точечный рисунок" r:id="rId3" imgW="3495238" imgH="1867161" progId="PBrush">
                  <p:embed/>
                </p:oleObj>
              </mc:Choice>
              <mc:Fallback>
                <p:oleObj name="Точечный рисунок" r:id="rId3" imgW="3495238" imgH="1867161" progId="PBrush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6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2190750"/>
                        <a:ext cx="3961580" cy="29264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55" name="Object 15"/>
          <p:cNvGraphicFramePr>
            <a:graphicFrameLocks noChangeAspect="1"/>
          </p:cNvGraphicFramePr>
          <p:nvPr/>
        </p:nvGraphicFramePr>
        <p:xfrm>
          <a:off x="4356100" y="2205038"/>
          <a:ext cx="4537075" cy="3240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1" name="Точечный рисунок" r:id="rId5" imgW="3180952" imgH="1838095" progId="PBrush">
                  <p:embed/>
                </p:oleObj>
              </mc:Choice>
              <mc:Fallback>
                <p:oleObj name="Точечный рисунок" r:id="rId5" imgW="3180952" imgH="1838095" progId="PBrush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6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6100" y="2205038"/>
                        <a:ext cx="4537075" cy="3240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56" name="Text Box 16"/>
          <p:cNvSpPr txBox="1">
            <a:spLocks noChangeArrowheads="1"/>
          </p:cNvSpPr>
          <p:nvPr/>
        </p:nvSpPr>
        <p:spPr bwMode="auto">
          <a:xfrm>
            <a:off x="4644008" y="5662612"/>
            <a:ext cx="410445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/>
              <a:t>1-волосатость; 2 – </a:t>
            </a:r>
            <a:r>
              <a:rPr lang="ru-RU" dirty="0" err="1"/>
              <a:t>многососковость</a:t>
            </a:r>
            <a:r>
              <a:rPr lang="ru-RU" dirty="0"/>
              <a:t>; 3 – хвостатый мальчик 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1"/>
            <a:ext cx="8229600" cy="2328866"/>
          </a:xfrm>
        </p:spPr>
        <p:txBody>
          <a:bodyPr/>
          <a:lstStyle/>
          <a:p>
            <a:r>
              <a:rPr lang="ru-RU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Филэмбриогенез — основной способ адаптивного изменения строения организмов в ходе филогенеза.</a:t>
            </a:r>
            <a:endParaRPr lang="ru-RU" b="1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Способы эволюционных преобразования органов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/>
              <a:t>1)    смена функций: (плавательный пузырь кистеперых рыб превращается в орган дыхания, рука человека).</a:t>
            </a:r>
          </a:p>
          <a:p>
            <a:pPr marL="0" indent="0">
              <a:buNone/>
            </a:pPr>
            <a:r>
              <a:rPr lang="ru-RU" b="1" dirty="0"/>
              <a:t>2)    расширение функций;</a:t>
            </a:r>
          </a:p>
          <a:p>
            <a:pPr marL="0" indent="0">
              <a:buNone/>
            </a:pPr>
            <a:r>
              <a:rPr lang="ru-RU" b="1" dirty="0"/>
              <a:t>3)    усиление и интенсификация;</a:t>
            </a:r>
          </a:p>
          <a:p>
            <a:pPr marL="0" indent="0">
              <a:buNone/>
            </a:pPr>
            <a:r>
              <a:rPr lang="ru-RU" b="1" dirty="0"/>
              <a:t>4)    активация функций;</a:t>
            </a:r>
          </a:p>
          <a:p>
            <a:pPr marL="0" indent="0">
              <a:buNone/>
            </a:pPr>
            <a:r>
              <a:rPr lang="ru-RU" b="1" dirty="0"/>
              <a:t>5)    субституция органов и функций.</a:t>
            </a:r>
          </a:p>
        </p:txBody>
      </p:sp>
    </p:spTree>
    <p:extLst>
      <p:ext uri="{BB962C8B-B14F-4D97-AF65-F5344CB8AC3E}">
        <p14:creationId xmlns:p14="http://schemas.microsoft.com/office/powerpoint/2010/main" val="13500437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39552" y="692696"/>
            <a:ext cx="8147248" cy="5327104"/>
          </a:xfrm>
        </p:spPr>
        <p:txBody>
          <a:bodyPr>
            <a:normAutofit/>
          </a:bodyPr>
          <a:lstStyle/>
          <a:p>
            <a:r>
              <a:rPr lang="ru-RU" b="1" dirty="0"/>
              <a:t>Примером расширения функций органов является эволюция плавников рыб - </a:t>
            </a:r>
            <a:r>
              <a:rPr lang="ru-RU" dirty="0"/>
              <a:t>удержание тела, устойчивость, руль глубины, направление движения; у донных - передвижение и опора.</a:t>
            </a:r>
          </a:p>
          <a:p>
            <a:r>
              <a:rPr lang="ru-RU" b="1" dirty="0"/>
              <a:t>Усиление и интенсификация</a:t>
            </a:r>
            <a:r>
              <a:rPr lang="ru-RU" dirty="0"/>
              <a:t> сопровождаются увеличением числа основных функциональных единиц, из которых состоят органы. Примером расширения служит развитие переднего мозга позвоночных, эволюция молочных желез путем увеличения числа долей.</a:t>
            </a:r>
          </a:p>
        </p:txBody>
      </p:sp>
    </p:spTree>
    <p:extLst>
      <p:ext uri="{BB962C8B-B14F-4D97-AF65-F5344CB8AC3E}">
        <p14:creationId xmlns:p14="http://schemas.microsoft.com/office/powerpoint/2010/main" val="7872113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39552" y="692696"/>
            <a:ext cx="8147248" cy="5327104"/>
          </a:xfrm>
        </p:spPr>
        <p:txBody>
          <a:bodyPr>
            <a:normAutofit/>
          </a:bodyPr>
          <a:lstStyle/>
          <a:p>
            <a:r>
              <a:rPr lang="ru-RU" b="1" dirty="0"/>
              <a:t>Активация функций -</a:t>
            </a:r>
            <a:r>
              <a:rPr lang="ru-RU" dirty="0"/>
              <a:t> </a:t>
            </a:r>
            <a:r>
              <a:rPr lang="ru-RU" b="1" dirty="0"/>
              <a:t>или превращение пассивных органов в активные, например, развитие подвижных плавников рыб из боковых кожаных складок).</a:t>
            </a:r>
          </a:p>
          <a:p>
            <a:r>
              <a:rPr lang="ru-RU" b="1" dirty="0"/>
              <a:t>Субституция или замещение органов и функций</a:t>
            </a:r>
            <a:r>
              <a:rPr lang="ru-RU" dirty="0"/>
              <a:t> – в процессе филогенеза один орган заменяется другим, принимающим на себя функции первого. Заменяемый орган исчезает или становится рудиментарным. Так, </a:t>
            </a:r>
            <a:r>
              <a:rPr lang="ru-RU" b="1" dirty="0"/>
              <a:t>хорда замещается позвоночником, головная почка позвоночных - туловищной.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39530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28662" y="21429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C00000"/>
                </a:solidFill>
              </a:rPr>
              <a:t>Основные направления эволюции </a:t>
            </a:r>
            <a:r>
              <a:rPr lang="ru-RU" sz="3600" b="1" dirty="0">
                <a:solidFill>
                  <a:srgbClr val="C00000"/>
                </a:solidFill>
              </a:rPr>
              <a:t>сердечно – сосудистой системы</a:t>
            </a:r>
            <a:r>
              <a:rPr lang="ru-RU" sz="3600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1447800"/>
            <a:ext cx="8329642" cy="4572000"/>
          </a:xfrm>
        </p:spPr>
        <p:txBody>
          <a:bodyPr/>
          <a:lstStyle/>
          <a:p>
            <a:pPr marL="609600" indent="-609600"/>
            <a:r>
              <a:rPr lang="ru-RU" sz="2800" dirty="0"/>
              <a:t>Появление и дифференцировка сердца (от двухкамерного  к  четырех камерному)</a:t>
            </a:r>
          </a:p>
          <a:p>
            <a:pPr marL="609600" indent="-609600"/>
            <a:r>
              <a:rPr lang="ru-RU" sz="2800" dirty="0"/>
              <a:t>Увеличение кругов кровообращения (от одного круга кровообращения к двум)</a:t>
            </a:r>
          </a:p>
          <a:p>
            <a:pPr marL="609600" indent="-609600"/>
            <a:r>
              <a:rPr lang="ru-RU" sz="2800" dirty="0"/>
              <a:t>Более полное разделение артериального и венозного кровотока</a:t>
            </a:r>
          </a:p>
          <a:p>
            <a:pPr marL="609600" indent="-609600"/>
            <a:r>
              <a:rPr lang="ru-RU" sz="2800" dirty="0"/>
              <a:t>Уменьшение числа и преобразование жаберных артерий (артериальных дуг).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2"/>
          <p:cNvSpPr txBox="1">
            <a:spLocks noChangeArrowheads="1"/>
          </p:cNvSpPr>
          <p:nvPr/>
        </p:nvSpPr>
        <p:spPr bwMode="auto">
          <a:xfrm>
            <a:off x="395288" y="333375"/>
            <a:ext cx="849788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i="1" dirty="0">
                <a:solidFill>
                  <a:srgbClr val="C00000"/>
                </a:solidFill>
              </a:rPr>
              <a:t> </a:t>
            </a:r>
            <a:r>
              <a:rPr lang="ru-RU" sz="2400" b="1" i="1" dirty="0">
                <a:solidFill>
                  <a:srgbClr val="C00000"/>
                </a:solidFill>
              </a:rPr>
              <a:t>Эволюция </a:t>
            </a:r>
            <a:r>
              <a:rPr lang="ru-RU" sz="2400" b="1" i="1" dirty="0" err="1">
                <a:solidFill>
                  <a:srgbClr val="C00000"/>
                </a:solidFill>
              </a:rPr>
              <a:t>сердечно-сосудистой</a:t>
            </a:r>
            <a:r>
              <a:rPr lang="ru-RU" sz="2400" b="1" i="1" dirty="0">
                <a:solidFill>
                  <a:srgbClr val="C00000"/>
                </a:solidFill>
              </a:rPr>
              <a:t> системы позвоночных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64515" name="Text Box 3"/>
          <p:cNvSpPr txBox="1">
            <a:spLocks noChangeArrowheads="1"/>
          </p:cNvSpPr>
          <p:nvPr/>
        </p:nvSpPr>
        <p:spPr bwMode="auto">
          <a:xfrm>
            <a:off x="250825" y="2924175"/>
            <a:ext cx="1223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/>
              <a:t>РЫБЫ</a:t>
            </a:r>
          </a:p>
        </p:txBody>
      </p:sp>
      <p:sp>
        <p:nvSpPr>
          <p:cNvPr id="64516" name="Text Box 4"/>
          <p:cNvSpPr txBox="1">
            <a:spLocks noChangeArrowheads="1"/>
          </p:cNvSpPr>
          <p:nvPr/>
        </p:nvSpPr>
        <p:spPr bwMode="auto">
          <a:xfrm>
            <a:off x="0" y="3860800"/>
            <a:ext cx="28813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/>
              <a:t>ЗЕМНОВОДНЫЕ</a:t>
            </a:r>
          </a:p>
        </p:txBody>
      </p:sp>
      <p:sp>
        <p:nvSpPr>
          <p:cNvPr id="64517" name="Text Box 5"/>
          <p:cNvSpPr txBox="1">
            <a:spLocks noChangeArrowheads="1"/>
          </p:cNvSpPr>
          <p:nvPr/>
        </p:nvSpPr>
        <p:spPr bwMode="auto">
          <a:xfrm>
            <a:off x="3276600" y="6308725"/>
            <a:ext cx="33115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64518" name="Text Box 6"/>
          <p:cNvSpPr txBox="1">
            <a:spLocks noChangeArrowheads="1"/>
          </p:cNvSpPr>
          <p:nvPr/>
        </p:nvSpPr>
        <p:spPr bwMode="auto">
          <a:xfrm>
            <a:off x="4787900" y="6237288"/>
            <a:ext cx="15128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64519" name="Text Box 7"/>
          <p:cNvSpPr txBox="1">
            <a:spLocks noChangeArrowheads="1"/>
          </p:cNvSpPr>
          <p:nvPr/>
        </p:nvSpPr>
        <p:spPr bwMode="auto">
          <a:xfrm>
            <a:off x="3708400" y="5876925"/>
            <a:ext cx="165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/>
              <a:t>ПТИЦЫ</a:t>
            </a:r>
          </a:p>
        </p:txBody>
      </p:sp>
      <p:pic>
        <p:nvPicPr>
          <p:cNvPr id="64520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36613"/>
            <a:ext cx="2881313" cy="200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4521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55875" y="1989138"/>
            <a:ext cx="1285875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4522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1275" y="2708275"/>
            <a:ext cx="1392238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4523" name="Text Box 11"/>
          <p:cNvSpPr txBox="1">
            <a:spLocks noChangeArrowheads="1"/>
          </p:cNvSpPr>
          <p:nvPr/>
        </p:nvSpPr>
        <p:spPr bwMode="auto">
          <a:xfrm>
            <a:off x="2268538" y="4652963"/>
            <a:ext cx="18716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/>
              <a:t>РЕПТИЛИИ</a:t>
            </a:r>
          </a:p>
        </p:txBody>
      </p:sp>
      <p:pic>
        <p:nvPicPr>
          <p:cNvPr id="64524" name="Picture 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9700" y="3500438"/>
            <a:ext cx="1438275" cy="263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4525" name="Picture 1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48488" y="2997200"/>
            <a:ext cx="1960562" cy="305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4526" name="Text Box 14"/>
          <p:cNvSpPr txBox="1">
            <a:spLocks noChangeArrowheads="1"/>
          </p:cNvSpPr>
          <p:nvPr/>
        </p:nvSpPr>
        <p:spPr bwMode="auto">
          <a:xfrm>
            <a:off x="5435600" y="6308725"/>
            <a:ext cx="2555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МЛЕКОПИТАЮЩИЕ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</a:rPr>
              <a:t>Онтогенез - основа филогенеза</a:t>
            </a:r>
            <a:br>
              <a:rPr lang="ru-RU" sz="4000" b="1" dirty="0">
                <a:solidFill>
                  <a:srgbClr val="FF0000"/>
                </a:solidFill>
              </a:rPr>
            </a:b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357158" y="1214422"/>
            <a:ext cx="8329642" cy="4805378"/>
          </a:xfrm>
        </p:spPr>
        <p:txBody>
          <a:bodyPr/>
          <a:lstStyle/>
          <a:p>
            <a:r>
              <a:rPr lang="ru-RU" b="1" dirty="0"/>
              <a:t>Морфологические различия между таксонами, как и внутривидовая изменчивость, обусловлены генетическими различиями. </a:t>
            </a:r>
            <a:br>
              <a:rPr lang="ru-RU" b="1" dirty="0"/>
            </a:br>
            <a:endParaRPr lang="ru-RU" b="1" dirty="0"/>
          </a:p>
          <a:p>
            <a:r>
              <a:rPr lang="ru-RU" dirty="0"/>
              <a:t>Мы знаем, однако, что гены кодируют не готовые признаки, а пути их развития в онтогенезе.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6859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24725" y="0"/>
            <a:ext cx="1819275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2555875" y="188913"/>
            <a:ext cx="165576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dirty="0">
                <a:solidFill>
                  <a:srgbClr val="C00000"/>
                </a:solidFill>
              </a:rPr>
              <a:t>РЫБЫ</a:t>
            </a:r>
          </a:p>
        </p:txBody>
      </p:sp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468313" y="908050"/>
            <a:ext cx="8351837" cy="586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/>
              <a:t>             Имеется 1 круг кровообращения. </a:t>
            </a:r>
          </a:p>
          <a:p>
            <a:pPr>
              <a:spcBef>
                <a:spcPct val="50000"/>
              </a:spcBef>
            </a:pPr>
            <a:r>
              <a:rPr lang="ru-RU" sz="2800"/>
              <a:t>Сердце </a:t>
            </a:r>
            <a:r>
              <a:rPr lang="ru-RU" sz="2800">
                <a:solidFill>
                  <a:srgbClr val="CC3300"/>
                </a:solidFill>
              </a:rPr>
              <a:t>2-х камерное</a:t>
            </a:r>
            <a:r>
              <a:rPr lang="ru-RU" sz="2800"/>
              <a:t> (предсердие и желудочек), Содержит только </a:t>
            </a:r>
            <a:r>
              <a:rPr lang="ru-RU" sz="2800">
                <a:solidFill>
                  <a:schemeClr val="accent2"/>
                </a:solidFill>
              </a:rPr>
              <a:t>венозную </a:t>
            </a:r>
            <a:r>
              <a:rPr lang="ru-RU" sz="2800"/>
              <a:t>кровь. </a:t>
            </a:r>
          </a:p>
          <a:p>
            <a:pPr>
              <a:spcBef>
                <a:spcPct val="50000"/>
              </a:spcBef>
            </a:pPr>
            <a:r>
              <a:rPr lang="ru-RU" sz="2800"/>
              <a:t>От желудочка отходит </a:t>
            </a:r>
            <a:r>
              <a:rPr lang="ru-RU" sz="2800" i="1"/>
              <a:t>артериальный конус</a:t>
            </a:r>
            <a:r>
              <a:rPr lang="ru-RU" sz="2800"/>
              <a:t>, переходящий в </a:t>
            </a:r>
            <a:r>
              <a:rPr lang="ru-RU" sz="2800" i="1">
                <a:solidFill>
                  <a:srgbClr val="CC3300"/>
                </a:solidFill>
              </a:rPr>
              <a:t>брюшную аорту</a:t>
            </a:r>
            <a:r>
              <a:rPr lang="ru-RU" sz="2800" i="1"/>
              <a:t> </a:t>
            </a:r>
          </a:p>
          <a:p>
            <a:pPr>
              <a:spcBef>
                <a:spcPct val="50000"/>
              </a:spcBef>
            </a:pPr>
            <a:r>
              <a:rPr lang="ru-RU" sz="2800"/>
              <a:t>Во время эмбриогенеза закладывается 5-7 жаберных артерий, затем 1, 2, 7 редуцируются.</a:t>
            </a:r>
          </a:p>
          <a:p>
            <a:pPr>
              <a:spcBef>
                <a:spcPct val="50000"/>
              </a:spcBef>
            </a:pPr>
            <a:r>
              <a:rPr lang="ru-RU" sz="2800"/>
              <a:t> С  3-й по 6 жаберные артерии преобразуются в </a:t>
            </a:r>
            <a:r>
              <a:rPr lang="ru-RU" sz="2800">
                <a:solidFill>
                  <a:srgbClr val="CC3300"/>
                </a:solidFill>
              </a:rPr>
              <a:t>4 пары</a:t>
            </a:r>
            <a:r>
              <a:rPr lang="ru-RU" sz="2800"/>
              <a:t>  </a:t>
            </a:r>
            <a:r>
              <a:rPr lang="ru-RU" sz="2800" i="1"/>
              <a:t>жаберных сосудов.</a:t>
            </a:r>
            <a:r>
              <a:rPr lang="ru-RU" sz="2800"/>
              <a:t> </a:t>
            </a:r>
          </a:p>
          <a:p>
            <a:pPr>
              <a:spcBef>
                <a:spcPct val="50000"/>
              </a:spcBef>
            </a:pPr>
            <a:r>
              <a:rPr lang="ru-RU" sz="2800"/>
              <a:t>Внутренние органы и головной мозг рыб снабжаются </a:t>
            </a:r>
            <a:r>
              <a:rPr lang="ru-RU" sz="2800">
                <a:solidFill>
                  <a:srgbClr val="CC3300"/>
                </a:solidFill>
              </a:rPr>
              <a:t>артериальной кровью</a:t>
            </a:r>
            <a:r>
              <a:rPr lang="ru-RU"/>
              <a:t>. 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38275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573463"/>
            <a:ext cx="19431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1979613" y="0"/>
            <a:ext cx="374491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dirty="0">
                <a:solidFill>
                  <a:srgbClr val="C00000"/>
                </a:solidFill>
              </a:rPr>
              <a:t>ЗЕМНОВОДНЫЕ</a:t>
            </a:r>
          </a:p>
        </p:txBody>
      </p:sp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1476375" y="692150"/>
            <a:ext cx="7488238" cy="607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800" dirty="0"/>
              <a:t>2 круга кровообращения</a:t>
            </a:r>
          </a:p>
          <a:p>
            <a:r>
              <a:rPr lang="ru-RU" sz="2800" dirty="0"/>
              <a:t>Сердце 3-х камерное находится ближе к легким (два предсердия и один желудочек).</a:t>
            </a:r>
          </a:p>
          <a:p>
            <a:r>
              <a:rPr lang="ru-RU" sz="2800" dirty="0"/>
              <a:t>Оба предсердия сообщаются с желудочком общим отверстием;</a:t>
            </a:r>
          </a:p>
          <a:p>
            <a:pPr>
              <a:buFontTx/>
              <a:buChar char="-"/>
            </a:pPr>
            <a:r>
              <a:rPr lang="ru-RU" sz="2800" dirty="0"/>
              <a:t>от правой части желудочка отходит один сосуд.</a:t>
            </a:r>
          </a:p>
          <a:p>
            <a:pPr>
              <a:buFontTx/>
              <a:buChar char="-"/>
            </a:pPr>
            <a:r>
              <a:rPr lang="ru-RU" sz="2800" dirty="0"/>
              <a:t>Есть </a:t>
            </a:r>
            <a:r>
              <a:rPr lang="ru-RU" sz="2800" b="1" dirty="0"/>
              <a:t>спиральный клапан:</a:t>
            </a:r>
            <a:r>
              <a:rPr lang="ru-RU" sz="2800" dirty="0"/>
              <a:t> распределяет кровь  по 3 парам артериальных сосудов, на которые делится короткий брюшной сосуд: </a:t>
            </a:r>
          </a:p>
          <a:p>
            <a:r>
              <a:rPr lang="ru-RU" sz="2800" dirty="0"/>
              <a:t>а) </a:t>
            </a:r>
            <a:r>
              <a:rPr lang="ru-RU" sz="2800" b="1" dirty="0"/>
              <a:t>кожно-легочные</a:t>
            </a:r>
            <a:r>
              <a:rPr lang="ru-RU" sz="2800" dirty="0"/>
              <a:t> </a:t>
            </a:r>
          </a:p>
          <a:p>
            <a:r>
              <a:rPr lang="ru-RU" sz="2800" dirty="0"/>
              <a:t>б)</a:t>
            </a:r>
            <a:r>
              <a:rPr lang="ru-RU" sz="2800" b="1" dirty="0"/>
              <a:t>левая и правая дуги аорты </a:t>
            </a:r>
          </a:p>
          <a:p>
            <a:r>
              <a:rPr lang="ru-RU" sz="2800" dirty="0"/>
              <a:t>в</a:t>
            </a:r>
            <a:r>
              <a:rPr lang="ru-RU" sz="2800" b="1" dirty="0"/>
              <a:t>) сонные артерии</a:t>
            </a:r>
            <a:r>
              <a:rPr lang="ru-RU" b="1" dirty="0"/>
              <a:t>	</a:t>
            </a:r>
            <a:endParaRPr lang="ru-RU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38275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573463"/>
            <a:ext cx="19431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6324" name="Text Box 4"/>
          <p:cNvSpPr txBox="1">
            <a:spLocks noChangeArrowheads="1"/>
          </p:cNvSpPr>
          <p:nvPr/>
        </p:nvSpPr>
        <p:spPr bwMode="auto">
          <a:xfrm>
            <a:off x="2071670" y="142852"/>
            <a:ext cx="374491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dirty="0">
                <a:solidFill>
                  <a:srgbClr val="C00000"/>
                </a:solidFill>
              </a:rPr>
              <a:t>ЗЕМНОВОДНЫЕ</a:t>
            </a:r>
          </a:p>
        </p:txBody>
      </p:sp>
      <p:sp>
        <p:nvSpPr>
          <p:cNvPr id="56325" name="Text Box 5"/>
          <p:cNvSpPr txBox="1">
            <a:spLocks noChangeArrowheads="1"/>
          </p:cNvSpPr>
          <p:nvPr/>
        </p:nvSpPr>
        <p:spPr bwMode="auto">
          <a:xfrm>
            <a:off x="1619250" y="765175"/>
            <a:ext cx="7200900" cy="50783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3600" dirty="0"/>
              <a:t>У земноводных во время эмбриогенеза закладывается 6-7 пар жаберных артерий. </a:t>
            </a:r>
          </a:p>
          <a:p>
            <a:r>
              <a:rPr lang="ru-RU" sz="3600" b="1" dirty="0"/>
              <a:t>1, 2, 5 и 7</a:t>
            </a:r>
            <a:r>
              <a:rPr lang="ru-RU" sz="3600" dirty="0"/>
              <a:t> пары редуцируются.</a:t>
            </a:r>
          </a:p>
          <a:p>
            <a:r>
              <a:rPr lang="ru-RU" sz="3600" dirty="0"/>
              <a:t>Из </a:t>
            </a:r>
            <a:r>
              <a:rPr lang="ru-RU" sz="3600" b="1" dirty="0"/>
              <a:t>3-</a:t>
            </a:r>
            <a:r>
              <a:rPr lang="ru-RU" sz="3600" dirty="0"/>
              <a:t>й развиваются </a:t>
            </a:r>
            <a:r>
              <a:rPr lang="ru-RU" sz="3600" b="1" dirty="0"/>
              <a:t>сонные</a:t>
            </a:r>
            <a:r>
              <a:rPr lang="ru-RU" sz="3600" dirty="0"/>
              <a:t> артерии. </a:t>
            </a:r>
          </a:p>
          <a:p>
            <a:r>
              <a:rPr lang="ru-RU" sz="3600" dirty="0"/>
              <a:t>Из </a:t>
            </a:r>
            <a:r>
              <a:rPr lang="ru-RU" sz="3600" b="1" dirty="0"/>
              <a:t>4</a:t>
            </a:r>
            <a:r>
              <a:rPr lang="ru-RU" sz="3600" dirty="0"/>
              <a:t>-й -  </a:t>
            </a:r>
            <a:r>
              <a:rPr lang="ru-RU" sz="3600" b="1" dirty="0"/>
              <a:t>дуги</a:t>
            </a:r>
            <a:r>
              <a:rPr lang="ru-RU" sz="3600" dirty="0"/>
              <a:t> аорты. </a:t>
            </a:r>
          </a:p>
          <a:p>
            <a:r>
              <a:rPr lang="ru-RU" sz="3600" dirty="0"/>
              <a:t>Из </a:t>
            </a:r>
            <a:r>
              <a:rPr lang="ru-RU" sz="3600" b="1" dirty="0"/>
              <a:t>6</a:t>
            </a:r>
            <a:r>
              <a:rPr lang="ru-RU" sz="3600" dirty="0"/>
              <a:t>-й  - </a:t>
            </a:r>
            <a:r>
              <a:rPr lang="ru-RU" sz="3600" b="1" dirty="0"/>
              <a:t>кожно-легочные</a:t>
            </a:r>
            <a:r>
              <a:rPr lang="ru-RU" sz="3600" dirty="0"/>
              <a:t> артерии.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57300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38975" y="0"/>
            <a:ext cx="210502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916113"/>
            <a:ext cx="1104900" cy="136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1331913" y="188913"/>
            <a:ext cx="554513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dirty="0">
                <a:solidFill>
                  <a:srgbClr val="C00000"/>
                </a:solidFill>
              </a:rPr>
              <a:t>РЕПТИЛИИ</a:t>
            </a:r>
          </a:p>
        </p:txBody>
      </p:sp>
      <p:sp>
        <p:nvSpPr>
          <p:cNvPr id="41990" name="Text Box 6"/>
          <p:cNvSpPr txBox="1">
            <a:spLocks noChangeArrowheads="1"/>
          </p:cNvSpPr>
          <p:nvPr/>
        </p:nvSpPr>
        <p:spPr bwMode="auto">
          <a:xfrm>
            <a:off x="1571604" y="1000108"/>
            <a:ext cx="7248546" cy="6124754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/>
            <a:r>
              <a:rPr lang="ru-RU" sz="2800" dirty="0"/>
              <a:t>Сердце 3-х камерное, но в желудочке  появляется неполная перегородка (затрудняет смешение крови)</a:t>
            </a:r>
          </a:p>
          <a:p>
            <a:pPr marL="342900" indent="-342900"/>
            <a:r>
              <a:rPr lang="ru-RU" sz="2800" dirty="0"/>
              <a:t>От сердца отходят 3 сосуда:</a:t>
            </a:r>
          </a:p>
          <a:p>
            <a:pPr marL="342900" indent="-342900"/>
            <a:r>
              <a:rPr lang="ru-RU" sz="2800" dirty="0"/>
              <a:t>- от </a:t>
            </a:r>
            <a:r>
              <a:rPr lang="ru-RU" sz="2800" b="1" dirty="0"/>
              <a:t>левой </a:t>
            </a:r>
            <a:r>
              <a:rPr lang="ru-RU" sz="2800" dirty="0"/>
              <a:t>части желудочка – </a:t>
            </a:r>
            <a:r>
              <a:rPr lang="ru-RU" sz="2800" b="1" dirty="0"/>
              <a:t>правая </a:t>
            </a:r>
            <a:r>
              <a:rPr lang="ru-RU" sz="2800" dirty="0"/>
              <a:t>дуга аорты, несет </a:t>
            </a:r>
            <a:r>
              <a:rPr lang="ru-RU" sz="2800" b="1" dirty="0"/>
              <a:t>артериальную</a:t>
            </a:r>
            <a:r>
              <a:rPr lang="ru-RU" sz="2800" dirty="0"/>
              <a:t> кровь</a:t>
            </a:r>
          </a:p>
          <a:p>
            <a:pPr marL="342900" indent="-342900"/>
            <a:r>
              <a:rPr lang="ru-RU" sz="2800" dirty="0"/>
              <a:t>- от </a:t>
            </a:r>
            <a:r>
              <a:rPr lang="ru-RU" sz="2800" b="1" dirty="0"/>
              <a:t>средней </a:t>
            </a:r>
            <a:r>
              <a:rPr lang="ru-RU" sz="2800" dirty="0"/>
              <a:t>части – </a:t>
            </a:r>
            <a:r>
              <a:rPr lang="ru-RU" sz="2800" b="1" dirty="0"/>
              <a:t>левая</a:t>
            </a:r>
            <a:r>
              <a:rPr lang="ru-RU" sz="2800" dirty="0"/>
              <a:t> дуга аорты несет </a:t>
            </a:r>
            <a:r>
              <a:rPr lang="ru-RU" sz="2800" b="1" dirty="0"/>
              <a:t>смешанную</a:t>
            </a:r>
            <a:r>
              <a:rPr lang="ru-RU" sz="2800" dirty="0"/>
              <a:t> кровь </a:t>
            </a:r>
          </a:p>
          <a:p>
            <a:pPr marL="342900" indent="-342900">
              <a:buFontTx/>
              <a:buChar char="-"/>
            </a:pPr>
            <a:r>
              <a:rPr lang="ru-RU" sz="2800" dirty="0"/>
              <a:t>от </a:t>
            </a:r>
            <a:r>
              <a:rPr lang="ru-RU" sz="2800" b="1" dirty="0"/>
              <a:t>правой </a:t>
            </a:r>
            <a:r>
              <a:rPr lang="ru-RU" sz="2800" dirty="0"/>
              <a:t>части желудочка – </a:t>
            </a:r>
            <a:r>
              <a:rPr lang="ru-RU" sz="2800" b="1" dirty="0"/>
              <a:t>легочная артерия</a:t>
            </a:r>
            <a:r>
              <a:rPr lang="ru-RU" sz="2800" dirty="0"/>
              <a:t> несет </a:t>
            </a:r>
            <a:r>
              <a:rPr lang="ru-RU" sz="2800" b="1" dirty="0"/>
              <a:t>венозную</a:t>
            </a:r>
            <a:r>
              <a:rPr lang="ru-RU" sz="2800" dirty="0"/>
              <a:t> кровь к легким. </a:t>
            </a:r>
          </a:p>
          <a:p>
            <a:pPr marL="342900" indent="-342900"/>
            <a:r>
              <a:rPr lang="ru-RU" sz="2800" dirty="0"/>
              <a:t>Сердце расположено каудально в связи с появлением шеи.</a:t>
            </a:r>
          </a:p>
          <a:p>
            <a:pPr marL="342900" indent="-342900"/>
            <a:endParaRPr lang="ru-RU" sz="28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314450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86650" y="0"/>
            <a:ext cx="1657350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1835150" y="188913"/>
            <a:ext cx="18002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dirty="0">
                <a:solidFill>
                  <a:srgbClr val="C00000"/>
                </a:solidFill>
              </a:rPr>
              <a:t>ПТИЦЫ</a:t>
            </a:r>
          </a:p>
        </p:txBody>
      </p:sp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1142976" y="1142984"/>
            <a:ext cx="6885408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/>
            <a:r>
              <a:rPr lang="ru-RU" sz="3200" dirty="0"/>
              <a:t>У </a:t>
            </a:r>
            <a:r>
              <a:rPr lang="ru-RU" sz="3200" u="sng" dirty="0"/>
              <a:t>теплокровных животных</a:t>
            </a:r>
            <a:r>
              <a:rPr lang="ru-RU" sz="3200" dirty="0"/>
              <a:t> </a:t>
            </a:r>
            <a:r>
              <a:rPr lang="ru-RU" sz="3200" b="1" dirty="0"/>
              <a:t>птиц и млекопитающих </a:t>
            </a:r>
            <a:endParaRPr lang="ru-RU" sz="3200" dirty="0"/>
          </a:p>
          <a:p>
            <a:pPr marL="342900" indent="-342900"/>
            <a:r>
              <a:rPr lang="ru-RU" sz="3200" dirty="0"/>
              <a:t>Наблюдается:</a:t>
            </a:r>
          </a:p>
          <a:p>
            <a:pPr marL="342900" indent="-342900"/>
            <a:r>
              <a:rPr lang="ru-RU" sz="3200" dirty="0"/>
              <a:t>-полное разделение сердца на </a:t>
            </a:r>
            <a:r>
              <a:rPr lang="ru-RU" sz="3200" b="1" dirty="0"/>
              <a:t>правую и левую</a:t>
            </a:r>
            <a:r>
              <a:rPr lang="ru-RU" sz="3200" dirty="0"/>
              <a:t> половины (в правой части в предсердии и желудочке венозная кровь, в левой в предсердии и желудочке – артериальная</a:t>
            </a:r>
          </a:p>
          <a:p>
            <a:pPr marL="342900" indent="-342900"/>
            <a:r>
              <a:rPr lang="ru-RU" sz="3200" dirty="0"/>
              <a:t>- сердце </a:t>
            </a:r>
            <a:r>
              <a:rPr lang="ru-RU" sz="3200" b="1" dirty="0"/>
              <a:t>4-х</a:t>
            </a:r>
            <a:r>
              <a:rPr lang="ru-RU" sz="3200" dirty="0"/>
              <a:t> камерное (2предсердия +2желудочка)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5716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34275" y="0"/>
            <a:ext cx="1609725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2339975" y="260350"/>
            <a:ext cx="42481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dirty="0">
                <a:solidFill>
                  <a:srgbClr val="C00000"/>
                </a:solidFill>
              </a:rPr>
              <a:t>МЛЕКОПИТАЮЩИЕ</a:t>
            </a:r>
          </a:p>
        </p:txBody>
      </p:sp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323850" y="1125538"/>
            <a:ext cx="8640763" cy="545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800"/>
              <a:t>        </a:t>
            </a:r>
            <a:r>
              <a:rPr lang="ru-RU" sz="3200"/>
              <a:t>2 круга кровообращения: малый от правого желудочка легочной артерией;большой круг – из левого желудочка   дугой аорты (у птиц </a:t>
            </a:r>
            <a:r>
              <a:rPr lang="ru-RU" sz="3200">
                <a:solidFill>
                  <a:schemeClr val="accent2"/>
                </a:solidFill>
              </a:rPr>
              <a:t>правой</a:t>
            </a:r>
            <a:r>
              <a:rPr lang="ru-RU" sz="3200"/>
              <a:t>, у млекопитающих- </a:t>
            </a:r>
            <a:r>
              <a:rPr lang="ru-RU" sz="3200">
                <a:solidFill>
                  <a:srgbClr val="CC3300"/>
                </a:solidFill>
              </a:rPr>
              <a:t>левой</a:t>
            </a:r>
            <a:r>
              <a:rPr lang="ru-RU" sz="3200"/>
              <a:t>).</a:t>
            </a:r>
          </a:p>
          <a:p>
            <a:r>
              <a:rPr lang="ru-RU" sz="3200"/>
              <a:t>     полное разделение артериальной и венозной крови</a:t>
            </a:r>
          </a:p>
          <a:p>
            <a:r>
              <a:rPr lang="ru-RU" sz="3200"/>
              <a:t>     от сердца отходят 2 сосуда (дуга аорты и легочная артерия) </a:t>
            </a:r>
          </a:p>
          <a:p>
            <a:r>
              <a:rPr lang="ru-RU" sz="3200"/>
              <a:t>     все органы кроме печени снабжаются артериальной кровью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1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668338"/>
          </a:xfrm>
        </p:spPr>
        <p:txBody>
          <a:bodyPr>
            <a:normAutofit fontScale="90000"/>
          </a:bodyPr>
          <a:lstStyle/>
          <a:p>
            <a:r>
              <a:rPr lang="ru-RU" sz="4000" dirty="0">
                <a:solidFill>
                  <a:srgbClr val="0099FF"/>
                </a:solidFill>
              </a:rPr>
              <a:t>    </a:t>
            </a:r>
            <a:r>
              <a:rPr lang="ru-RU" sz="4000" b="1" dirty="0">
                <a:solidFill>
                  <a:srgbClr val="C00000"/>
                </a:solidFill>
              </a:rPr>
              <a:t>Эволюция артериальных дуг</a:t>
            </a:r>
          </a:p>
        </p:txBody>
      </p:sp>
      <p:pic>
        <p:nvPicPr>
          <p:cNvPr id="52228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1268413"/>
            <a:ext cx="4356100" cy="5589587"/>
          </a:xfrm>
          <a:noFill/>
          <a:ln/>
        </p:spPr>
      </p:pic>
      <p:pic>
        <p:nvPicPr>
          <p:cNvPr id="52233" name="Picture 9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4140200" y="1196975"/>
            <a:ext cx="5003800" cy="5661025"/>
          </a:xfrm>
          <a:noFill/>
          <a:ln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ru-RU" sz="2800" b="1" dirty="0" err="1">
                <a:solidFill>
                  <a:srgbClr val="C00000"/>
                </a:solidFill>
              </a:rPr>
              <a:t>Онтогенетически</a:t>
            </a:r>
            <a:r>
              <a:rPr lang="ru-RU" sz="2800" b="1" dirty="0">
                <a:solidFill>
                  <a:srgbClr val="C00000"/>
                </a:solidFill>
              </a:rPr>
              <a:t> обусловленные пороки, связанным с нарушением развития сердца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5734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857364"/>
            <a:ext cx="8229600" cy="4268799"/>
          </a:xfrm>
          <a:noFill/>
          <a:ln>
            <a:noFill/>
          </a:ln>
        </p:spPr>
        <p:txBody>
          <a:bodyPr>
            <a:normAutofit/>
          </a:bodyPr>
          <a:lstStyle/>
          <a:p>
            <a:r>
              <a:rPr lang="ru-RU" sz="2800" dirty="0">
                <a:latin typeface="+mj-lt"/>
              </a:rPr>
              <a:t>Дефект </a:t>
            </a:r>
            <a:r>
              <a:rPr lang="ru-RU" sz="2800" dirty="0" err="1">
                <a:latin typeface="+mj-lt"/>
              </a:rPr>
              <a:t>межпредсердной</a:t>
            </a:r>
            <a:r>
              <a:rPr lang="ru-RU" sz="2800" dirty="0">
                <a:latin typeface="+mj-lt"/>
              </a:rPr>
              <a:t> перегородки (1случай  на 1 тыс. новорожденных)</a:t>
            </a:r>
          </a:p>
          <a:p>
            <a:r>
              <a:rPr lang="ru-RU" sz="2800" dirty="0">
                <a:latin typeface="+mj-lt"/>
              </a:rPr>
              <a:t>Дефект межжелудочковой перегородки (2,5 –5 случаев   на 1 тыс. новорожденных)</a:t>
            </a:r>
          </a:p>
          <a:p>
            <a:r>
              <a:rPr lang="ru-RU" sz="2800" dirty="0">
                <a:latin typeface="+mj-lt"/>
              </a:rPr>
              <a:t>3-х камерное сердце с 1 желудочком</a:t>
            </a:r>
          </a:p>
          <a:p>
            <a:r>
              <a:rPr lang="ru-RU" sz="2800" dirty="0">
                <a:latin typeface="+mj-lt"/>
              </a:rPr>
              <a:t>Шейная эктопия сердца (гибель после рождения). 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2" descr="http://www.astra-cardio.ru/lib/filesuser/image/DMPP_im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6007490" cy="371477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85720" y="4286256"/>
            <a:ext cx="864399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Дефекты </a:t>
            </a:r>
            <a:r>
              <a:rPr lang="ru-RU" dirty="0" err="1"/>
              <a:t>межпредсердной</a:t>
            </a:r>
            <a:r>
              <a:rPr lang="ru-RU" dirty="0"/>
              <a:t> перегородки (ДМПП) – это группа врождённых пороков сердца (ВПС), для которых характерно наличие аномального сообщения между двумя предсердиями (рисунок №2). В норме камеры правых и левых отделов сердца разделены герметичными перегородками. При ДМПП вследствие нарушения развития формируется одно или несколько отверстий в перегородке.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500042"/>
            <a:ext cx="8329642" cy="6019824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ru-RU" dirty="0"/>
              <a:t>Давление крови в левых отделах сердца выше, чем в правых, а растяжимость и податливость ткани в них ниже, поэтому возникает сброс (шунт) крови из левого предсердия в правое, где венозная кровь, поступающая из полых вен, смешивается с артериальной, поступающей через ДМПП .</a:t>
            </a:r>
          </a:p>
          <a:p>
            <a:pPr>
              <a:lnSpc>
                <a:spcPct val="120000"/>
              </a:lnSpc>
            </a:pPr>
            <a:r>
              <a:rPr lang="ru-RU" dirty="0"/>
              <a:t> При этом в правый желудочек и в лёгочную артерию, а затем в лёгкие поступает избыточный объём </a:t>
            </a:r>
            <a:r>
              <a:rPr lang="ru-RU" dirty="0" err="1"/>
              <a:t>переобогащённой</a:t>
            </a:r>
            <a:r>
              <a:rPr lang="ru-RU" dirty="0"/>
              <a:t> кислородом крови. </a:t>
            </a:r>
          </a:p>
          <a:p>
            <a:pPr>
              <a:lnSpc>
                <a:spcPct val="120000"/>
              </a:lnSpc>
            </a:pPr>
            <a:r>
              <a:rPr lang="ru-RU" dirty="0"/>
              <a:t>В результате длительной и нарастающей перегрузки малого круга кровообращения сосуды малого круга кровообращения </a:t>
            </a:r>
            <a:r>
              <a:rPr lang="ru-RU" dirty="0" err="1"/>
              <a:t>спазмируются</a:t>
            </a:r>
            <a:r>
              <a:rPr lang="ru-RU" dirty="0"/>
              <a:t>, а затем, вследствие переизбытка кислорода, в них происходят изменения, называемые склерозом (стенка сосуда теряет эластичность, мышечная ткань замещается соединительнотканной фиброзной), и возникает лёгочная гипертензия.</a:t>
            </a:r>
          </a:p>
          <a:p>
            <a:pPr>
              <a:lnSpc>
                <a:spcPct val="120000"/>
              </a:lnSpc>
            </a:pPr>
            <a:r>
              <a:rPr lang="ru-RU" dirty="0"/>
              <a:t>При этом у ребёнка возникает </a:t>
            </a:r>
            <a:r>
              <a:rPr lang="ru-RU" dirty="0" err="1"/>
              <a:t>синюшность</a:t>
            </a:r>
            <a:r>
              <a:rPr lang="ru-RU" dirty="0"/>
              <a:t> кожных покровов в области носогубного треугольника, сначала преходящая, при кашле, физической нагрузке, затем постоянная. </a:t>
            </a:r>
          </a:p>
          <a:p>
            <a:pPr>
              <a:lnSpc>
                <a:spcPct val="120000"/>
              </a:lnSpc>
            </a:pPr>
            <a:r>
              <a:rPr lang="ru-RU" dirty="0"/>
              <a:t>В поздних стадиях порока происходит изнашивание миокарда правого желудочка и развивается сначала правожелудочковая, а затем и тотальная сердечная недостаточность, вследствие которой пациент погибает.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Биогенетический закон </a:t>
            </a:r>
            <a:b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Геккеля-Мюллера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1600200"/>
            <a:ext cx="8786874" cy="4525963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Называют также «закон Геккеля», «закон Мюллера-Геккеля», «закон Дарвина-Мюллера-Геккеля», «основной биогенетический закон»:</a:t>
            </a:r>
          </a:p>
          <a:p>
            <a:r>
              <a:rPr lang="ru-RU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Каждое живое существо в своем индивидуальном развитии (онтогенез) повторяет в известной степени формы, пройденные его предками или его видом (филогенез)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otvetkak.ru/image/Defekt-mezhpredserdnoy-peregorodk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214290"/>
            <a:ext cx="5143537" cy="385765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42844" y="4214818"/>
            <a:ext cx="878687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Дефект межжелудочковой перегородки (ДМЖП) - один из относительно часто встречающихся врожденных пороков сердца. При этом в перегородке между правым и левым желудочками сердца имеется отверстие (дефект), через которое из левого желудочка кровь, обогащенная кислородом, перетекает в правый, где она смешивается с кровью, бедной кислородом.</a:t>
            </a:r>
          </a:p>
          <a:p>
            <a:r>
              <a:rPr lang="ru-RU" sz="1400" dirty="0"/>
              <a:t>Маленький размер дефекта в межжелудочковой перегородке может никак не проявляться у ребенка. При более обширном размере дефекта смешивание этих двух типов крови более выраженное, что проявляется </a:t>
            </a:r>
            <a:r>
              <a:rPr lang="ru-RU" sz="1400" dirty="0" err="1"/>
              <a:t>синюшностью</a:t>
            </a:r>
            <a:r>
              <a:rPr lang="ru-RU" sz="1400" dirty="0"/>
              <a:t> кожи, особенно на губах и кончиках пальцев.</a:t>
            </a:r>
          </a:p>
          <a:p>
            <a:r>
              <a:rPr lang="ru-RU" sz="1400" dirty="0"/>
              <a:t>Дефекты межжелудочковой перегородки маленьких размеров могут зарастать сами по себе, или не вызывать каких-либо осложнений. При большем размере дефекта межжелудочковой перегородки требуется хирургическая коррекция.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74638"/>
            <a:ext cx="7772400" cy="939784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rgbClr val="C00000"/>
                </a:solidFill>
              </a:rPr>
              <a:t>Атавистические пороки развития сосудов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57158" y="1447800"/>
            <a:ext cx="8463314" cy="4572000"/>
          </a:xfrm>
        </p:spPr>
        <p:txBody>
          <a:bodyPr>
            <a:normAutofit fontScale="40000" lnSpcReduction="20000"/>
          </a:bodyPr>
          <a:lstStyle/>
          <a:p>
            <a:pPr>
              <a:lnSpc>
                <a:spcPct val="120000"/>
              </a:lnSpc>
            </a:pPr>
            <a:r>
              <a:rPr lang="ru-RU" sz="6000" dirty="0">
                <a:latin typeface="+mj-lt"/>
              </a:rPr>
              <a:t>В эмбриогенезе человека рекапитуляции артериальных жаберных дуг происходят с особенностями: все шесть пар дуг никогда не существуют одновременно. </a:t>
            </a:r>
          </a:p>
          <a:p>
            <a:pPr>
              <a:lnSpc>
                <a:spcPct val="120000"/>
              </a:lnSpc>
            </a:pPr>
            <a:r>
              <a:rPr lang="ru-RU" sz="6000" dirty="0">
                <a:latin typeface="+mj-lt"/>
              </a:rPr>
              <a:t>В то время, когда две первые дуги закладываются, а затем перестраиваются, последние пары сосудов еще не начинают формироваться.</a:t>
            </a:r>
          </a:p>
          <a:p>
            <a:pPr>
              <a:lnSpc>
                <a:spcPct val="120000"/>
              </a:lnSpc>
            </a:pPr>
            <a:r>
              <a:rPr lang="ru-RU" sz="6000" dirty="0">
                <a:latin typeface="+mj-lt"/>
              </a:rPr>
              <a:t> Кроме того, пятая артериальная дуга уже закладывается в виде рудиментарного сосуда, присоединенного обычно к 4-й паре, и редуцируется очень быстро. </a:t>
            </a:r>
            <a:br>
              <a:rPr lang="ru-RU" sz="6000" dirty="0">
                <a:latin typeface="+mj-lt"/>
              </a:rPr>
            </a:br>
            <a:br>
              <a:rPr lang="ru-RU" sz="6000" dirty="0">
                <a:latin typeface="+mj-lt"/>
              </a:rPr>
            </a:br>
            <a:br>
              <a:rPr lang="ru-RU" sz="3200" dirty="0">
                <a:latin typeface="+mj-lt"/>
              </a:rPr>
            </a:br>
            <a:br>
              <a:rPr lang="ru-RU" sz="3200" dirty="0">
                <a:latin typeface="+mj-lt"/>
              </a:rPr>
            </a:br>
            <a:endParaRPr lang="ru-RU" sz="3200" dirty="0"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2844" y="928670"/>
            <a:ext cx="8786874" cy="535785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ru-RU" sz="2800" dirty="0"/>
              <a:t>Отметим наиболее частые из атавистических пороков развития сосудов, развивающихся из артериальных жаберных дуг:</a:t>
            </a:r>
          </a:p>
          <a:p>
            <a:pPr>
              <a:lnSpc>
                <a:spcPct val="120000"/>
              </a:lnSpc>
            </a:pPr>
            <a:r>
              <a:rPr lang="ru-RU" sz="2800" dirty="0"/>
              <a:t>С частотой 1 случай на 200 вскрытии детей, умерших от врожденных пороков сердца, встречается </a:t>
            </a:r>
            <a:r>
              <a:rPr lang="ru-RU" sz="2800" dirty="0" err="1"/>
              <a:t>персистирование</a:t>
            </a:r>
            <a:r>
              <a:rPr lang="ru-RU" sz="2800" dirty="0"/>
              <a:t>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sym typeface="Symbol"/>
              </a:rPr>
              <a:t> </a:t>
            </a:r>
            <a:r>
              <a:rPr lang="ru-RU" sz="2800" dirty="0"/>
              <a:t>обеих дуг аорты 4-й пары. </a:t>
            </a:r>
          </a:p>
          <a:p>
            <a:pPr>
              <a:lnSpc>
                <a:spcPct val="120000"/>
              </a:lnSpc>
            </a:pPr>
            <a:r>
              <a:rPr lang="ru-RU" sz="2800" b="1" dirty="0">
                <a:solidFill>
                  <a:srgbClr val="002060"/>
                </a:solidFill>
              </a:rPr>
              <a:t>При этом обе дуги, так же как у земноводных или пресмыкающихся, срастаются позади пищевода и трахеи, образуя нисходящую часть спинной аорты. </a:t>
            </a:r>
          </a:p>
          <a:p>
            <a:pPr>
              <a:lnSpc>
                <a:spcPct val="120000"/>
              </a:lnSpc>
            </a:pPr>
            <a:r>
              <a:rPr lang="ru-RU" sz="2800" dirty="0"/>
              <a:t>Порок проявляется нарушением глотания и удушьем. Несколько чаще (2,8 случая на 200 вскрытии) встречается нарушение редукции правой дуги аорты с редукцией левой. Эта аномалия часто клинически не проявляется. </a:t>
            </a:r>
          </a:p>
          <a:p>
            <a:pPr>
              <a:lnSpc>
                <a:spcPct val="120000"/>
              </a:lnSpc>
              <a:buNone/>
            </a:pPr>
            <a:r>
              <a:rPr lang="ru-RU" sz="2800" dirty="0"/>
              <a:t>	________________________________________________________________________________________</a:t>
            </a:r>
          </a:p>
          <a:p>
            <a:pPr lvl="4">
              <a:lnSpc>
                <a:spcPct val="120000"/>
              </a:lnSpc>
            </a:pPr>
            <a:r>
              <a:rPr lang="ru-RU" sz="2600" b="1" dirty="0" err="1">
                <a:solidFill>
                  <a:schemeClr val="accent2">
                    <a:lumMod val="50000"/>
                  </a:schemeClr>
                </a:solidFill>
              </a:rPr>
              <a:t>Персистирование</a:t>
            </a:r>
            <a:r>
              <a:rPr lang="ru-RU" sz="2600" dirty="0">
                <a:solidFill>
                  <a:schemeClr val="accent2">
                    <a:lumMod val="50000"/>
                  </a:schemeClr>
                </a:solidFill>
              </a:rPr>
              <a:t> — в морфологии — замедленное обратное развитие какого-либо органа, в норме подвергающегося атрофии 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2844" y="3714752"/>
            <a:ext cx="8686800" cy="2662238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</a:pPr>
            <a:r>
              <a:rPr lang="ru-RU" sz="2800" dirty="0"/>
              <a:t>Наиболее частый порок (0,5—1,2 случая на 1000 новорожденных) — </a:t>
            </a:r>
            <a:r>
              <a:rPr lang="ru-RU" sz="2800" dirty="0" err="1"/>
              <a:t>персистирование</a:t>
            </a:r>
            <a:r>
              <a:rPr lang="ru-RU" sz="2800" dirty="0"/>
              <a:t> артериального, или </a:t>
            </a:r>
            <a:r>
              <a:rPr lang="ru-RU" sz="2800" dirty="0" err="1"/>
              <a:t>баталлова</a:t>
            </a:r>
            <a:r>
              <a:rPr lang="ru-RU" sz="2800" dirty="0"/>
              <a:t>, протока, представляющего собой часть корня спинной аорты между 4-й и 6-й парами артерий слева. </a:t>
            </a:r>
          </a:p>
          <a:p>
            <a:pPr>
              <a:lnSpc>
                <a:spcPct val="120000"/>
              </a:lnSpc>
            </a:pPr>
            <a:r>
              <a:rPr lang="ru-RU" sz="2800" dirty="0"/>
              <a:t>Проявляется сбросом артериальной крови из большого круга кровообращения в малый. </a:t>
            </a:r>
          </a:p>
        </p:txBody>
      </p:sp>
      <p:pic>
        <p:nvPicPr>
          <p:cNvPr id="6" name="Picture 2" descr="Расположение боталлова протока (схема): 1 — легочная артерия; 2 — правая ветвь легочной артерии; 3 — дуга аорты; 4 — боталлов (артериальный) проток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500042"/>
            <a:ext cx="3418309" cy="314327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357686" y="500042"/>
            <a:ext cx="450059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Расположение </a:t>
            </a:r>
            <a:r>
              <a:rPr lang="ru-RU" dirty="0" err="1"/>
              <a:t>боталлова</a:t>
            </a:r>
            <a:r>
              <a:rPr lang="ru-RU" dirty="0"/>
              <a:t> протока (схема): 1 — легочная артерия; 2 — правая ветвь легочной артерии; 3 — дуга аорты; 4 — </a:t>
            </a:r>
            <a:r>
              <a:rPr lang="ru-RU" dirty="0" err="1"/>
              <a:t>боталлов</a:t>
            </a:r>
            <a:r>
              <a:rPr lang="ru-RU" dirty="0"/>
              <a:t> (артериальный) проток.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428604"/>
            <a:ext cx="8258204" cy="5591196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10000"/>
              </a:lnSpc>
            </a:pPr>
            <a:r>
              <a:rPr lang="ru-RU" dirty="0" err="1"/>
              <a:t>Боталлов</a:t>
            </a:r>
            <a:r>
              <a:rPr lang="ru-RU" dirty="0"/>
              <a:t> проток – артериальный проток, верхний отдел 6-й артериальной дуги, соединяющий у эмбрионов наземных позвоночных лёгочную артерию со спинной аортой. </a:t>
            </a:r>
          </a:p>
          <a:p>
            <a:pPr>
              <a:lnSpc>
                <a:spcPct val="110000"/>
              </a:lnSpc>
            </a:pPr>
            <a:r>
              <a:rPr lang="ru-RU" dirty="0" err="1"/>
              <a:t>Боталлов</a:t>
            </a:r>
            <a:r>
              <a:rPr lang="ru-RU" dirty="0"/>
              <a:t> проток принимает большую часть крови из правого желудочка сердца (или из правого отдела единого желудочка) и отводит её в аорту, минуя не функционирующий ещё малый круг кровообращения. </a:t>
            </a:r>
          </a:p>
          <a:p>
            <a:pPr>
              <a:lnSpc>
                <a:spcPct val="110000"/>
              </a:lnSpc>
            </a:pPr>
            <a:r>
              <a:rPr lang="ru-RU" dirty="0"/>
              <a:t>У большинства животных после рождения </a:t>
            </a:r>
            <a:r>
              <a:rPr lang="ru-RU" dirty="0" err="1"/>
              <a:t>Боталлов</a:t>
            </a:r>
            <a:r>
              <a:rPr lang="ru-RU" dirty="0"/>
              <a:t> проток перестаёт функционировать, зарастает, превращаясь в связку; лишь у хвостатых и безногих земноводных, гаттерии, аллигатора и некоторых черепах </a:t>
            </a:r>
            <a:r>
              <a:rPr lang="ru-RU" dirty="0" err="1"/>
              <a:t>Боталлов</a:t>
            </a:r>
            <a:r>
              <a:rPr lang="ru-RU" dirty="0"/>
              <a:t> проток сохраняется и во взрослом состоянии. </a:t>
            </a:r>
          </a:p>
          <a:p>
            <a:pPr>
              <a:lnSpc>
                <a:spcPct val="110000"/>
              </a:lnSpc>
            </a:pPr>
            <a:r>
              <a:rPr lang="ru-RU" dirty="0"/>
              <a:t>У человека с началом лёгочного дыхания (при рождении) </a:t>
            </a:r>
            <a:r>
              <a:rPr lang="ru-RU" dirty="0" err="1"/>
              <a:t>Боталов</a:t>
            </a:r>
            <a:r>
              <a:rPr lang="ru-RU" dirty="0"/>
              <a:t> проток запустевает и превращается в соединительнотканный тяж (связку). </a:t>
            </a:r>
            <a:r>
              <a:rPr lang="ru-RU" b="1" dirty="0"/>
              <a:t>В редких случаях, когда </a:t>
            </a:r>
            <a:r>
              <a:rPr lang="ru-RU" b="1" dirty="0" err="1"/>
              <a:t>Боталлов</a:t>
            </a:r>
            <a:r>
              <a:rPr lang="ru-RU" b="1" dirty="0"/>
              <a:t> проток  остаётся открытым, вследствие резкого нарушения кровообращения  и необходима хирургическая операция.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1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668338"/>
          </a:xfrm>
        </p:spPr>
        <p:txBody>
          <a:bodyPr>
            <a:normAutofit fontScale="90000"/>
          </a:bodyPr>
          <a:lstStyle/>
          <a:p>
            <a:r>
              <a:rPr lang="ru-RU" sz="4000" dirty="0">
                <a:solidFill>
                  <a:srgbClr val="0099FF"/>
                </a:solidFill>
              </a:rPr>
              <a:t>    </a:t>
            </a:r>
            <a:r>
              <a:rPr lang="ru-RU" sz="4000" b="1" dirty="0">
                <a:solidFill>
                  <a:srgbClr val="C00000"/>
                </a:solidFill>
              </a:rPr>
              <a:t>Эволюция артериальных дуг</a:t>
            </a:r>
          </a:p>
        </p:txBody>
      </p:sp>
      <p:pic>
        <p:nvPicPr>
          <p:cNvPr id="52228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1268413"/>
            <a:ext cx="4356100" cy="5589587"/>
          </a:xfrm>
          <a:noFill/>
          <a:ln/>
        </p:spPr>
      </p:pic>
      <p:pic>
        <p:nvPicPr>
          <p:cNvPr id="52233" name="Picture 9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4140200" y="1196975"/>
            <a:ext cx="5003800" cy="5661025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245217101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683568" y="188640"/>
            <a:ext cx="80645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dirty="0">
                <a:solidFill>
                  <a:srgbClr val="C00000"/>
                </a:solidFill>
              </a:rPr>
              <a:t>Основные направления эволюции </a:t>
            </a:r>
            <a:r>
              <a:rPr lang="ru-RU" sz="3200" dirty="0">
                <a:solidFill>
                  <a:srgbClr val="7030A0"/>
                </a:solidFill>
              </a:rPr>
              <a:t> </a:t>
            </a:r>
            <a:r>
              <a:rPr lang="ru-RU" sz="3200" b="1" dirty="0">
                <a:solidFill>
                  <a:srgbClr val="7030A0"/>
                </a:solidFill>
              </a:rPr>
              <a:t>мочевыделительной системы</a:t>
            </a:r>
          </a:p>
        </p:txBody>
      </p:sp>
      <p:sp>
        <p:nvSpPr>
          <p:cNvPr id="49158" name="Text Box 6"/>
          <p:cNvSpPr txBox="1">
            <a:spLocks noChangeArrowheads="1"/>
          </p:cNvSpPr>
          <p:nvPr/>
        </p:nvSpPr>
        <p:spPr bwMode="auto">
          <a:xfrm>
            <a:off x="214282" y="1428736"/>
            <a:ext cx="8424863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dirty="0">
                <a:latin typeface="+mj-lt"/>
              </a:rPr>
              <a:t>Последовательная смена трех типов почек: </a:t>
            </a:r>
            <a:r>
              <a:rPr lang="en-US" sz="2800" b="1" dirty="0" err="1">
                <a:solidFill>
                  <a:srgbClr val="7030A0"/>
                </a:solidFill>
                <a:latin typeface="+mj-lt"/>
              </a:rPr>
              <a:t>Pronephros</a:t>
            </a:r>
            <a:r>
              <a:rPr lang="en-US" sz="2800" b="1" dirty="0">
                <a:solidFill>
                  <a:srgbClr val="7030A0"/>
                </a:solidFill>
                <a:latin typeface="+mj-lt"/>
              </a:rPr>
              <a:t> </a:t>
            </a:r>
            <a:r>
              <a:rPr lang="ru-RU" sz="2800" b="1" dirty="0">
                <a:solidFill>
                  <a:srgbClr val="7030A0"/>
                </a:solidFill>
                <a:latin typeface="+mj-lt"/>
              </a:rPr>
              <a:t>– </a:t>
            </a:r>
            <a:r>
              <a:rPr lang="en-US" sz="2800" b="1" dirty="0" err="1">
                <a:solidFill>
                  <a:srgbClr val="7030A0"/>
                </a:solidFill>
                <a:latin typeface="+mj-lt"/>
              </a:rPr>
              <a:t>Mesonephros</a:t>
            </a:r>
            <a:r>
              <a:rPr lang="en-US" sz="2800" b="1" dirty="0">
                <a:solidFill>
                  <a:srgbClr val="7030A0"/>
                </a:solidFill>
                <a:latin typeface="+mj-lt"/>
              </a:rPr>
              <a:t> </a:t>
            </a:r>
            <a:r>
              <a:rPr lang="ru-RU" sz="2800" b="1" dirty="0">
                <a:solidFill>
                  <a:srgbClr val="7030A0"/>
                </a:solidFill>
                <a:latin typeface="+mj-lt"/>
              </a:rPr>
              <a:t>– </a:t>
            </a:r>
            <a:r>
              <a:rPr lang="en-US" sz="2800" b="1" dirty="0" err="1">
                <a:solidFill>
                  <a:srgbClr val="7030A0"/>
                </a:solidFill>
                <a:latin typeface="+mj-lt"/>
              </a:rPr>
              <a:t>Metanephros</a:t>
            </a:r>
            <a:r>
              <a:rPr lang="ru-RU" sz="2800" b="1" dirty="0">
                <a:solidFill>
                  <a:srgbClr val="7030A0"/>
                </a:solidFill>
                <a:latin typeface="+mj-lt"/>
              </a:rPr>
              <a:t>;</a:t>
            </a:r>
          </a:p>
          <a:p>
            <a:pPr lvl="1">
              <a:buFont typeface="Arial" pitchFamily="34" charset="0"/>
              <a:buChar char="•"/>
            </a:pPr>
            <a:r>
              <a:rPr lang="ru-RU" sz="2800" dirty="0">
                <a:latin typeface="+mj-lt"/>
              </a:rPr>
              <a:t>Увеличение выделительной поверхности;</a:t>
            </a:r>
          </a:p>
          <a:p>
            <a:pPr lvl="1">
              <a:buFont typeface="Arial" pitchFamily="34" charset="0"/>
              <a:buChar char="•"/>
            </a:pPr>
            <a:r>
              <a:rPr lang="ru-RU" sz="2800" dirty="0">
                <a:latin typeface="+mj-lt"/>
              </a:rPr>
              <a:t>Усложнение</a:t>
            </a:r>
            <a:r>
              <a:rPr lang="ru-RU" sz="2800" b="1" dirty="0">
                <a:latin typeface="+mj-lt"/>
              </a:rPr>
              <a:t> </a:t>
            </a:r>
            <a:r>
              <a:rPr lang="ru-RU" sz="2800" dirty="0">
                <a:latin typeface="+mj-lt"/>
              </a:rPr>
              <a:t>элементарной функциональной единицы почек – нефрона;</a:t>
            </a:r>
          </a:p>
          <a:p>
            <a:pPr lvl="1">
              <a:buFont typeface="Arial" pitchFamily="34" charset="0"/>
              <a:buChar char="•"/>
            </a:pPr>
            <a:r>
              <a:rPr lang="ru-RU" sz="2800" dirty="0">
                <a:latin typeface="+mj-lt"/>
              </a:rPr>
              <a:t>Развитие механизмов, стимулирующих обратное всасывание воды;</a:t>
            </a:r>
          </a:p>
          <a:p>
            <a:pPr lvl="1">
              <a:buFont typeface="Arial" pitchFamily="34" charset="0"/>
              <a:buChar char="•"/>
            </a:pPr>
            <a:r>
              <a:rPr lang="ru-RU" sz="2800" dirty="0">
                <a:latin typeface="+mj-lt"/>
              </a:rPr>
              <a:t>Закладки, развития и дифференцировки выделительных протоков.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7030A0"/>
                </a:solidFill>
              </a:rPr>
              <a:t>Преобразование нефрона 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8229600" cy="4900634"/>
          </a:xfrm>
        </p:spPr>
        <p:txBody>
          <a:bodyPr/>
          <a:lstStyle/>
          <a:p>
            <a:r>
              <a:rPr lang="ru-RU" dirty="0" err="1"/>
              <a:t>Пронефрос</a:t>
            </a:r>
            <a:r>
              <a:rPr lang="ru-RU" dirty="0"/>
              <a:t>:</a:t>
            </a:r>
          </a:p>
          <a:p>
            <a:pPr lvl="1"/>
            <a:r>
              <a:rPr lang="ru-RU" dirty="0"/>
              <a:t>Нефрон начинается  воронкой, обрамленных ресничками по краю. </a:t>
            </a:r>
          </a:p>
          <a:p>
            <a:pPr lvl="1"/>
            <a:r>
              <a:rPr lang="ru-RU" dirty="0"/>
              <a:t>Выделительный каналец короткий и прямой. </a:t>
            </a:r>
          </a:p>
          <a:p>
            <a:pPr lvl="1"/>
            <a:r>
              <a:rPr lang="ru-RU" dirty="0"/>
              <a:t>Сосудистый клубочек не связан с выделительным канальцем. </a:t>
            </a:r>
          </a:p>
          <a:p>
            <a:pPr lvl="1"/>
            <a:r>
              <a:rPr lang="ru-RU" dirty="0"/>
              <a:t>Сосудистый клубочек находится в выемке </a:t>
            </a:r>
            <a:r>
              <a:rPr lang="ru-RU" dirty="0" err="1"/>
              <a:t>целома</a:t>
            </a:r>
            <a:r>
              <a:rPr lang="ru-RU" dirty="0"/>
              <a:t>. 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7030A0"/>
                </a:solidFill>
              </a:rPr>
              <a:t>Преобразование нефрона 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8229600" cy="4900634"/>
          </a:xfrm>
        </p:spPr>
        <p:txBody>
          <a:bodyPr/>
          <a:lstStyle/>
          <a:p>
            <a:r>
              <a:rPr lang="ru-RU" dirty="0" err="1"/>
              <a:t>Мезонефрос</a:t>
            </a:r>
            <a:r>
              <a:rPr lang="ru-RU" dirty="0"/>
              <a:t>:</a:t>
            </a:r>
          </a:p>
          <a:p>
            <a:pPr lvl="1"/>
            <a:r>
              <a:rPr lang="ru-RU" dirty="0"/>
              <a:t>Нефрон сохраняет воронку. </a:t>
            </a:r>
          </a:p>
          <a:p>
            <a:pPr lvl="1"/>
            <a:r>
              <a:rPr lang="ru-RU" dirty="0"/>
              <a:t>В стенке воронки выделительного канала формируется  углубление (шарообразное расширение – капсула </a:t>
            </a:r>
            <a:r>
              <a:rPr lang="ru-RU" dirty="0" err="1"/>
              <a:t>Шумлянского</a:t>
            </a:r>
            <a:r>
              <a:rPr lang="ru-RU" dirty="0"/>
              <a:t>), где размещается крупный сосудистый клубочек- </a:t>
            </a:r>
            <a:r>
              <a:rPr lang="ru-RU" dirty="0" err="1"/>
              <a:t>мальпигиево</a:t>
            </a:r>
            <a:r>
              <a:rPr lang="ru-RU" dirty="0"/>
              <a:t> тельце.</a:t>
            </a:r>
          </a:p>
          <a:p>
            <a:pPr lvl="1"/>
            <a:r>
              <a:rPr lang="ru-RU" dirty="0"/>
              <a:t>Удлинение выделительного канала.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7030A0"/>
                </a:solidFill>
              </a:rPr>
              <a:t>Преобразование нефрона 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42844" y="1600200"/>
            <a:ext cx="8543956" cy="404337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dirty="0" err="1"/>
              <a:t>Метанефрос</a:t>
            </a:r>
            <a:r>
              <a:rPr lang="ru-RU" dirty="0"/>
              <a:t>:</a:t>
            </a:r>
          </a:p>
          <a:p>
            <a:pPr lvl="1">
              <a:lnSpc>
                <a:spcPct val="90000"/>
              </a:lnSpc>
            </a:pPr>
            <a:r>
              <a:rPr lang="ru-RU" dirty="0"/>
              <a:t>Нефрон начинается с капсулы </a:t>
            </a:r>
            <a:r>
              <a:rPr lang="ru-RU" dirty="0" err="1"/>
              <a:t>Шумлянского-Боумена</a:t>
            </a:r>
            <a:r>
              <a:rPr lang="ru-RU" dirty="0"/>
              <a:t>, воронка редуцирована. </a:t>
            </a:r>
          </a:p>
          <a:p>
            <a:pPr lvl="1">
              <a:lnSpc>
                <a:spcPct val="90000"/>
              </a:lnSpc>
            </a:pPr>
            <a:r>
              <a:rPr lang="ru-RU" dirty="0"/>
              <a:t>Хорошо выражены дистальный и проксимальный извитые отделы  канальца. </a:t>
            </a:r>
          </a:p>
          <a:p>
            <a:pPr lvl="1">
              <a:lnSpc>
                <a:spcPct val="90000"/>
              </a:lnSpc>
            </a:pPr>
            <a:r>
              <a:rPr lang="ru-RU" dirty="0"/>
              <a:t>Формируется петля </a:t>
            </a:r>
            <a:r>
              <a:rPr lang="ru-RU" dirty="0" err="1"/>
              <a:t>Генле</a:t>
            </a:r>
            <a:r>
              <a:rPr lang="ru-RU" dirty="0"/>
              <a:t> (у птиц, млекопитающих), обеспечивает обратное всасывание  воды – </a:t>
            </a:r>
            <a:r>
              <a:rPr lang="ru-RU" dirty="0" err="1"/>
              <a:t>реабсорбцию</a:t>
            </a:r>
            <a:r>
              <a:rPr lang="ru-RU" dirty="0"/>
              <a:t>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www.islam-minbar.net/evolutionary/3/text.files/image019.jpg"/>
          <p:cNvPicPr>
            <a:picLocks noChangeAspect="1" noChangeArrowheads="1"/>
          </p:cNvPicPr>
          <p:nvPr/>
        </p:nvPicPr>
        <p:blipFill>
          <a:blip r:embed="rId2"/>
          <a:srcRect b="17042"/>
          <a:stretch>
            <a:fillRect/>
          </a:stretch>
        </p:blipFill>
        <p:spPr bwMode="auto">
          <a:xfrm>
            <a:off x="1571604" y="173015"/>
            <a:ext cx="5880716" cy="4180229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28564" y="4437112"/>
            <a:ext cx="846391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Схема последовательного усложнения  онтогенеза многоклеточных в процессе эволюции:</a:t>
            </a:r>
          </a:p>
          <a:p>
            <a:r>
              <a:rPr lang="ru-RU" sz="1600" b="1" dirty="0"/>
              <a:t>А – размножение свободноживущих одноклеточных; Б – онтогенез колонии одноклеточных </a:t>
            </a:r>
            <a:r>
              <a:rPr lang="en-US" sz="1600" b="1" dirty="0"/>
              <a:t> (</a:t>
            </a:r>
            <a:r>
              <a:rPr lang="en-US" sz="1600" b="1" dirty="0" err="1"/>
              <a:t>Volvox</a:t>
            </a:r>
            <a:r>
              <a:rPr lang="en-US" sz="1600" b="1" dirty="0"/>
              <a:t> – </a:t>
            </a:r>
            <a:r>
              <a:rPr lang="ru-RU" sz="1600" b="1" dirty="0"/>
              <a:t>происходит дифференцировка клеток на половые (чёрные) и соматические; В – онтогенез кишечнополостных (прибавляются стадии бластулы и гаструлы);  Г – онтогенез плоских червей (прибавляется мезодерма); Д – </a:t>
            </a:r>
            <a:r>
              <a:rPr lang="ru-RU" sz="1600" b="1" dirty="0" err="1"/>
              <a:t>онтогенз</a:t>
            </a:r>
            <a:r>
              <a:rPr lang="ru-RU" sz="1600" b="1" dirty="0"/>
              <a:t> высших двустороннесимметричных животных (по А.Н. </a:t>
            </a:r>
            <a:r>
              <a:rPr lang="ru-RU" sz="1600" b="1" dirty="0" err="1"/>
              <a:t>Северцову</a:t>
            </a:r>
            <a:r>
              <a:rPr lang="ru-RU" sz="1600" b="1" dirty="0"/>
              <a:t>, 1935).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Picture 2" descr="http://do.gendocs.ru/pars_docs/tw_refs/158/157283/157283_html_11593c7b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5068486" cy="521497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500694" y="1071546"/>
            <a:ext cx="350043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/>
              <a:t>А—</a:t>
            </a:r>
            <a:r>
              <a:rPr lang="ru-RU" sz="2000" dirty="0" err="1"/>
              <a:t>предпочка</a:t>
            </a:r>
            <a:r>
              <a:rPr lang="ru-RU" sz="2000" dirty="0"/>
              <a:t>; </a:t>
            </a:r>
          </a:p>
          <a:p>
            <a:r>
              <a:rPr lang="ru-RU" sz="2000" i="1" dirty="0"/>
              <a:t>Б, В—</a:t>
            </a:r>
            <a:r>
              <a:rPr lang="ru-RU" sz="2000" dirty="0"/>
              <a:t>первичная почка; </a:t>
            </a:r>
          </a:p>
          <a:p>
            <a:r>
              <a:rPr lang="ru-RU" sz="2000" i="1" dirty="0"/>
              <a:t>Г—</a:t>
            </a:r>
            <a:r>
              <a:rPr lang="ru-RU" sz="2000" dirty="0"/>
              <a:t>вторичная почка:</a:t>
            </a:r>
            <a:br>
              <a:rPr lang="ru-RU" sz="2000" dirty="0"/>
            </a:br>
            <a:br>
              <a:rPr lang="ru-RU" sz="2000" dirty="0"/>
            </a:br>
            <a:r>
              <a:rPr lang="ru-RU" sz="2000" i="1" dirty="0"/>
              <a:t>1</a:t>
            </a:r>
            <a:r>
              <a:rPr lang="ru-RU" sz="2000" dirty="0"/>
              <a:t>—собирательная трубочка, </a:t>
            </a:r>
          </a:p>
          <a:p>
            <a:r>
              <a:rPr lang="ru-RU" sz="2000" i="1" dirty="0"/>
              <a:t>2—</a:t>
            </a:r>
            <a:r>
              <a:rPr lang="ru-RU" sz="2000" dirty="0"/>
              <a:t>выделительный канадец, </a:t>
            </a:r>
          </a:p>
          <a:p>
            <a:r>
              <a:rPr lang="ru-RU" sz="2000" i="1" dirty="0"/>
              <a:t>3—</a:t>
            </a:r>
            <a:r>
              <a:rPr lang="ru-RU" sz="2000" dirty="0" err="1"/>
              <a:t>нефростом</a:t>
            </a:r>
            <a:r>
              <a:rPr lang="ru-RU" sz="2000" dirty="0"/>
              <a:t>, </a:t>
            </a:r>
          </a:p>
          <a:p>
            <a:r>
              <a:rPr lang="ru-RU" sz="2000" i="1" dirty="0"/>
              <a:t>4—</a:t>
            </a:r>
            <a:r>
              <a:rPr lang="ru-RU" sz="2000" dirty="0"/>
              <a:t>целом, </a:t>
            </a:r>
          </a:p>
          <a:p>
            <a:r>
              <a:rPr lang="ru-RU" sz="2000" i="1" dirty="0"/>
              <a:t>5—</a:t>
            </a:r>
            <a:r>
              <a:rPr lang="ru-RU" sz="2000" dirty="0"/>
              <a:t>капиллярный клубочек, </a:t>
            </a:r>
          </a:p>
          <a:p>
            <a:r>
              <a:rPr lang="ru-RU" sz="2000" i="1" dirty="0"/>
              <a:t>6—</a:t>
            </a:r>
            <a:r>
              <a:rPr lang="ru-RU" sz="2000" dirty="0"/>
              <a:t>капсула, </a:t>
            </a:r>
          </a:p>
          <a:p>
            <a:r>
              <a:rPr lang="ru-RU" sz="2000" dirty="0"/>
              <a:t>7, </a:t>
            </a:r>
            <a:r>
              <a:rPr lang="ru-RU" sz="2000" i="1" dirty="0"/>
              <a:t>8—</a:t>
            </a:r>
            <a:r>
              <a:rPr lang="ru-RU" sz="2000" dirty="0"/>
              <a:t>извитой канадец,</a:t>
            </a:r>
          </a:p>
          <a:p>
            <a:r>
              <a:rPr lang="ru-RU" sz="2000" i="1" dirty="0"/>
              <a:t>9—</a:t>
            </a:r>
            <a:r>
              <a:rPr lang="ru-RU" sz="2000" dirty="0"/>
              <a:t>петля нефрона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00298" y="5643578"/>
            <a:ext cx="40391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7030A0"/>
                </a:solidFill>
              </a:rPr>
              <a:t>Преобразование нефрона </a:t>
            </a:r>
            <a:endParaRPr lang="ru-RU" sz="2400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20" y="274638"/>
            <a:ext cx="8401080" cy="654032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7030A0"/>
                </a:solidFill>
              </a:rPr>
              <a:t>Преобразование </a:t>
            </a:r>
            <a:r>
              <a:rPr lang="ru-RU" sz="2800" b="1" dirty="0" err="1">
                <a:solidFill>
                  <a:srgbClr val="7030A0"/>
                </a:solidFill>
              </a:rPr>
              <a:t>Вольфова</a:t>
            </a:r>
            <a:r>
              <a:rPr lang="ru-RU" sz="2800" b="1" dirty="0">
                <a:solidFill>
                  <a:srgbClr val="7030A0"/>
                </a:solidFill>
              </a:rPr>
              <a:t> и </a:t>
            </a:r>
            <a:r>
              <a:rPr lang="ru-RU" sz="2800" b="1" dirty="0" err="1">
                <a:solidFill>
                  <a:srgbClr val="7030A0"/>
                </a:solidFill>
              </a:rPr>
              <a:t>Мюллерова</a:t>
            </a:r>
            <a:r>
              <a:rPr lang="ru-RU" sz="2800" b="1" dirty="0">
                <a:solidFill>
                  <a:srgbClr val="7030A0"/>
                </a:solidFill>
              </a:rPr>
              <a:t> каналов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42844" y="1142984"/>
            <a:ext cx="8858312" cy="4876816"/>
          </a:xfrm>
          <a:noFill/>
          <a:ln>
            <a:solidFill>
              <a:schemeClr val="accent2"/>
            </a:solidFill>
          </a:ln>
        </p:spPr>
        <p:txBody>
          <a:bodyPr/>
          <a:lstStyle/>
          <a:p>
            <a:r>
              <a:rPr lang="ru-RU" sz="2800" dirty="0"/>
              <a:t>У </a:t>
            </a:r>
            <a:r>
              <a:rPr lang="ru-RU" sz="2800" b="1" dirty="0"/>
              <a:t>низших</a:t>
            </a:r>
          </a:p>
          <a:p>
            <a:pPr lvl="1"/>
            <a:r>
              <a:rPr lang="ru-RU" sz="2400" dirty="0"/>
              <a:t>У самок - </a:t>
            </a:r>
            <a:r>
              <a:rPr lang="ru-RU" sz="2400" b="1" dirty="0"/>
              <a:t>в мочеточник</a:t>
            </a:r>
            <a:r>
              <a:rPr lang="ru-RU" sz="2400" dirty="0"/>
              <a:t>;</a:t>
            </a:r>
          </a:p>
          <a:p>
            <a:pPr lvl="1"/>
            <a:r>
              <a:rPr lang="ru-RU" sz="2400" dirty="0"/>
              <a:t>У самцов – </a:t>
            </a:r>
            <a:r>
              <a:rPr lang="ru-RU" sz="2400" b="1" dirty="0"/>
              <a:t>смешанную функцию</a:t>
            </a:r>
            <a:r>
              <a:rPr lang="ru-RU" sz="2400" dirty="0"/>
              <a:t>: мочеточника и семяпровода;</a:t>
            </a:r>
          </a:p>
          <a:p>
            <a:r>
              <a:rPr lang="ru-RU" sz="2800" dirty="0"/>
              <a:t>У  </a:t>
            </a:r>
            <a:r>
              <a:rPr lang="ru-RU" sz="2800" b="1" dirty="0"/>
              <a:t>высших</a:t>
            </a:r>
            <a:r>
              <a:rPr lang="ru-RU" sz="2800" dirty="0"/>
              <a:t> </a:t>
            </a:r>
          </a:p>
          <a:p>
            <a:pPr lvl="1"/>
            <a:r>
              <a:rPr lang="ru-RU" sz="2400" dirty="0"/>
              <a:t>У самок -  редуцируется, мочеточник – из задней стенки </a:t>
            </a:r>
            <a:r>
              <a:rPr lang="ru-RU" sz="2400" dirty="0" err="1"/>
              <a:t>Вольфова</a:t>
            </a:r>
            <a:r>
              <a:rPr lang="ru-RU" sz="2400" dirty="0"/>
              <a:t> канала;</a:t>
            </a:r>
          </a:p>
          <a:p>
            <a:pPr lvl="1"/>
            <a:r>
              <a:rPr lang="ru-RU" sz="2400" dirty="0"/>
              <a:t>У самцов –семяпровод; мочеточник - как у самок.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2" descr="http://do.gendocs.ru/pars_docs/tw_refs/158/157283/157283_html_m69590c3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714356"/>
            <a:ext cx="5715040" cy="391082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571604" y="285728"/>
            <a:ext cx="57150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</a:t>
            </a:r>
            <a:r>
              <a:rPr lang="ru-RU" b="1" dirty="0">
                <a:solidFill>
                  <a:srgbClr val="7030A0"/>
                </a:solidFill>
              </a:rPr>
              <a:t>Эволюция почки и мочеполовых каналов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4826675"/>
            <a:ext cx="864399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/>
              <a:t>А —</a:t>
            </a:r>
            <a:r>
              <a:rPr lang="ru-RU" sz="1600" dirty="0"/>
              <a:t> нейтральное зародышевое состояние; </a:t>
            </a:r>
            <a:r>
              <a:rPr lang="ru-RU" sz="1600" i="1" dirty="0"/>
              <a:t>Б —</a:t>
            </a:r>
            <a:r>
              <a:rPr lang="ru-RU" sz="1600" dirty="0"/>
              <a:t> анамнии; </a:t>
            </a:r>
            <a:r>
              <a:rPr lang="ru-RU" sz="1600" i="1" dirty="0"/>
              <a:t>В —</a:t>
            </a:r>
            <a:r>
              <a:rPr lang="ru-RU" sz="1600" dirty="0"/>
              <a:t> амниоты; </a:t>
            </a:r>
          </a:p>
          <a:p>
            <a:r>
              <a:rPr lang="ru-RU" sz="1600" i="1" dirty="0"/>
              <a:t>I</a:t>
            </a:r>
            <a:r>
              <a:rPr lang="ru-RU" sz="1600" dirty="0"/>
              <a:t>—самки, </a:t>
            </a:r>
            <a:r>
              <a:rPr lang="ru-RU" sz="1600" i="1" dirty="0"/>
              <a:t>II</a:t>
            </a:r>
            <a:r>
              <a:rPr lang="ru-RU" sz="1600" dirty="0"/>
              <a:t>—самцы; </a:t>
            </a:r>
          </a:p>
          <a:p>
            <a:r>
              <a:rPr lang="ru-RU" sz="1600" dirty="0"/>
              <a:t>1—</a:t>
            </a:r>
            <a:r>
              <a:rPr lang="ru-RU" sz="1600" dirty="0" err="1"/>
              <a:t>предпочка</a:t>
            </a:r>
            <a:r>
              <a:rPr lang="ru-RU" sz="1600" dirty="0"/>
              <a:t>, </a:t>
            </a:r>
            <a:r>
              <a:rPr lang="ru-RU" sz="1600" i="1" dirty="0"/>
              <a:t>2—</a:t>
            </a:r>
            <a:r>
              <a:rPr lang="ru-RU" sz="1600" dirty="0"/>
              <a:t>первичная почка, </a:t>
            </a:r>
            <a:r>
              <a:rPr lang="ru-RU" sz="1600" i="1" dirty="0"/>
              <a:t>3—</a:t>
            </a:r>
            <a:r>
              <a:rPr lang="ru-RU" sz="1600" dirty="0"/>
              <a:t>канал </a:t>
            </a:r>
            <a:r>
              <a:rPr lang="ru-RU" sz="1600" dirty="0" err="1"/>
              <a:t>предпочки</a:t>
            </a:r>
            <a:r>
              <a:rPr lang="ru-RU" sz="1600" dirty="0"/>
              <a:t>, </a:t>
            </a:r>
            <a:r>
              <a:rPr lang="ru-RU" sz="1600" i="1" dirty="0"/>
              <a:t>4—</a:t>
            </a:r>
            <a:r>
              <a:rPr lang="ru-RU" sz="1600" dirty="0"/>
              <a:t>половая железа, </a:t>
            </a:r>
          </a:p>
          <a:p>
            <a:r>
              <a:rPr lang="ru-RU" sz="1600" i="1" dirty="0"/>
              <a:t>5—</a:t>
            </a:r>
            <a:r>
              <a:rPr lang="ru-RU" sz="1600" dirty="0" err="1"/>
              <a:t>мюллеров</a:t>
            </a:r>
            <a:r>
              <a:rPr lang="ru-RU" sz="1600" dirty="0"/>
              <a:t> канал, 6—</a:t>
            </a:r>
            <a:r>
              <a:rPr lang="ru-RU" sz="1600" dirty="0" err="1"/>
              <a:t>вольфов</a:t>
            </a:r>
            <a:r>
              <a:rPr lang="ru-RU" sz="1600" dirty="0"/>
              <a:t> канал, 7—мочевой пузырь, </a:t>
            </a:r>
            <a:r>
              <a:rPr lang="ru-RU" sz="1600" i="1" dirty="0"/>
              <a:t>8—</a:t>
            </a:r>
            <a:r>
              <a:rPr lang="ru-RU" sz="1600" dirty="0"/>
              <a:t>клоака, </a:t>
            </a:r>
            <a:r>
              <a:rPr lang="ru-RU" sz="1600" i="1" dirty="0"/>
              <a:t>9—</a:t>
            </a:r>
            <a:r>
              <a:rPr lang="ru-RU" sz="1600" dirty="0"/>
              <a:t>вторичная почка, </a:t>
            </a:r>
            <a:r>
              <a:rPr lang="ru-RU" sz="1600" i="1" dirty="0"/>
              <a:t>10</a:t>
            </a:r>
            <a:r>
              <a:rPr lang="ru-RU" sz="1600" dirty="0"/>
              <a:t>—матка, </a:t>
            </a:r>
            <a:r>
              <a:rPr lang="ru-RU" sz="1600" i="1" dirty="0"/>
              <a:t>11</a:t>
            </a:r>
            <a:r>
              <a:rPr lang="ru-RU" sz="1600" dirty="0"/>
              <a:t>—мочеполовой синус, </a:t>
            </a:r>
            <a:r>
              <a:rPr lang="ru-RU" sz="1600" i="1" dirty="0"/>
              <a:t>12—</a:t>
            </a:r>
            <a:r>
              <a:rPr lang="ru-RU" sz="1600" dirty="0"/>
              <a:t>задняя кишка, </a:t>
            </a:r>
            <a:r>
              <a:rPr lang="ru-RU" sz="1600" i="1" dirty="0"/>
              <a:t>13—</a:t>
            </a:r>
            <a:r>
              <a:rPr lang="ru-RU" sz="1600" dirty="0"/>
              <a:t>половой член, </a:t>
            </a:r>
          </a:p>
          <a:p>
            <a:r>
              <a:rPr lang="ru-RU" sz="1600" i="1" dirty="0"/>
              <a:t>14</a:t>
            </a:r>
            <a:r>
              <a:rPr lang="ru-RU" sz="1600" dirty="0"/>
              <a:t>—мочеточник вторичной почки, </a:t>
            </a:r>
            <a:r>
              <a:rPr lang="ru-RU" sz="1600" i="1" dirty="0"/>
              <a:t>15—</a:t>
            </a:r>
            <a:r>
              <a:rPr lang="ru-RU" sz="1600" dirty="0"/>
              <a:t>мужская «маточка»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260350"/>
            <a:ext cx="4533902" cy="5610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8612" name="Text Box 4"/>
          <p:cNvSpPr txBox="1">
            <a:spLocks noChangeArrowheads="1"/>
          </p:cNvSpPr>
          <p:nvPr/>
        </p:nvSpPr>
        <p:spPr bwMode="auto">
          <a:xfrm>
            <a:off x="357158" y="6072206"/>
            <a:ext cx="774702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solidFill>
                  <a:srgbClr val="7030A0"/>
                </a:solidFill>
              </a:rPr>
              <a:t>Схема развития мочеполовой системы амниот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786314" y="357166"/>
            <a:ext cx="421484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А — исходная стадия; </a:t>
            </a:r>
          </a:p>
          <a:p>
            <a:r>
              <a:rPr lang="ru-RU" dirty="0"/>
              <a:t>Б — мочеполовой аппарат самки; </a:t>
            </a:r>
          </a:p>
          <a:p>
            <a:r>
              <a:rPr lang="ru-RU" dirty="0"/>
              <a:t>В — мочеполовой аппарат самца): </a:t>
            </a:r>
          </a:p>
          <a:p>
            <a:r>
              <a:rPr lang="ru-RU" dirty="0"/>
              <a:t>1 — </a:t>
            </a:r>
            <a:r>
              <a:rPr lang="ru-RU" dirty="0" err="1"/>
              <a:t>предпочка</a:t>
            </a:r>
            <a:r>
              <a:rPr lang="ru-RU" dirty="0"/>
              <a:t> (</a:t>
            </a:r>
            <a:r>
              <a:rPr lang="ru-RU" dirty="0" err="1"/>
              <a:t>пронефрос</a:t>
            </a:r>
            <a:r>
              <a:rPr lang="ru-RU" dirty="0"/>
              <a:t>); </a:t>
            </a:r>
          </a:p>
          <a:p>
            <a:r>
              <a:rPr lang="ru-RU" dirty="0"/>
              <a:t>2 — первичная почка (</a:t>
            </a:r>
            <a:r>
              <a:rPr lang="ru-RU" dirty="0" err="1"/>
              <a:t>мезонефрос</a:t>
            </a:r>
            <a:r>
              <a:rPr lang="ru-RU" dirty="0"/>
              <a:t>); </a:t>
            </a:r>
          </a:p>
          <a:p>
            <a:r>
              <a:rPr lang="ru-RU" dirty="0"/>
              <a:t>3 — вторичная почка (</a:t>
            </a:r>
            <a:r>
              <a:rPr lang="ru-RU" dirty="0" err="1"/>
              <a:t>метанефрос</a:t>
            </a:r>
            <a:r>
              <a:rPr lang="ru-RU" dirty="0"/>
              <a:t>);</a:t>
            </a:r>
          </a:p>
          <a:p>
            <a:r>
              <a:rPr lang="ru-RU" dirty="0"/>
              <a:t>4 — гонады; 5 — яичник; </a:t>
            </a:r>
          </a:p>
          <a:p>
            <a:r>
              <a:rPr lang="ru-RU" dirty="0"/>
              <a:t>6 — семенник; 7 — мочевой пузырь; </a:t>
            </a:r>
          </a:p>
          <a:p>
            <a:r>
              <a:rPr lang="ru-RU" dirty="0"/>
              <a:t>8 — </a:t>
            </a:r>
            <a:r>
              <a:rPr lang="ru-RU" dirty="0" err="1"/>
              <a:t>вольфов</a:t>
            </a:r>
            <a:r>
              <a:rPr lang="ru-RU" dirty="0"/>
              <a:t> канал; </a:t>
            </a:r>
          </a:p>
          <a:p>
            <a:r>
              <a:rPr lang="ru-RU" dirty="0"/>
              <a:t>9 — </a:t>
            </a:r>
            <a:r>
              <a:rPr lang="ru-RU" dirty="0" err="1"/>
              <a:t>мюллеров</a:t>
            </a:r>
            <a:r>
              <a:rPr lang="ru-RU" dirty="0"/>
              <a:t> канал; </a:t>
            </a:r>
          </a:p>
          <a:p>
            <a:r>
              <a:rPr lang="ru-RU" dirty="0"/>
              <a:t>10 — прямая кишка; </a:t>
            </a:r>
          </a:p>
          <a:p>
            <a:r>
              <a:rPr lang="ru-RU" dirty="0"/>
              <a:t>11 — мочеточник; </a:t>
            </a:r>
          </a:p>
          <a:p>
            <a:r>
              <a:rPr lang="ru-RU" dirty="0"/>
              <a:t>12 — мочеиспускательный канал; </a:t>
            </a:r>
          </a:p>
          <a:p>
            <a:r>
              <a:rPr lang="ru-RU" dirty="0"/>
              <a:t>13 — матка; </a:t>
            </a:r>
          </a:p>
          <a:p>
            <a:r>
              <a:rPr lang="ru-RU" dirty="0"/>
              <a:t>14 — придаток яичника (остаток первичной почки); </a:t>
            </a:r>
          </a:p>
          <a:p>
            <a:r>
              <a:rPr lang="ru-RU" dirty="0"/>
              <a:t>15 — придаток семенника (видоизмененная первичная почка).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428604"/>
            <a:ext cx="3781425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404813"/>
            <a:ext cx="4352925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5003800" y="476250"/>
            <a:ext cx="3960813" cy="170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/>
              <a:t>Амниоты – самец</a:t>
            </a:r>
          </a:p>
          <a:p>
            <a:pPr algn="ctr">
              <a:spcBef>
                <a:spcPct val="50000"/>
              </a:spcBef>
            </a:pPr>
            <a:r>
              <a:rPr lang="ru-RU" sz="2800"/>
              <a:t>Мочевыделительная система</a:t>
            </a:r>
          </a:p>
        </p:txBody>
      </p:sp>
      <p:sp>
        <p:nvSpPr>
          <p:cNvPr id="52230" name="Text Box 6"/>
          <p:cNvSpPr txBox="1">
            <a:spLocks noChangeArrowheads="1"/>
          </p:cNvSpPr>
          <p:nvPr/>
        </p:nvSpPr>
        <p:spPr bwMode="auto">
          <a:xfrm>
            <a:off x="5292725" y="2852738"/>
            <a:ext cx="3600450" cy="268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/>
              <a:t>1— почка;</a:t>
            </a:r>
          </a:p>
          <a:p>
            <a:pPr>
              <a:spcBef>
                <a:spcPct val="50000"/>
              </a:spcBef>
            </a:pPr>
            <a:r>
              <a:rPr lang="ru-RU" sz="2000" b="1"/>
              <a:t>4— парамезонефральный проток (редуцируется); </a:t>
            </a:r>
          </a:p>
          <a:p>
            <a:pPr>
              <a:spcBef>
                <a:spcPct val="50000"/>
              </a:spcBef>
            </a:pPr>
            <a:r>
              <a:rPr lang="ru-RU" sz="2000" b="1"/>
              <a:t>15— мезонефральный проток; 16— мочевой пузырь; </a:t>
            </a:r>
          </a:p>
          <a:p>
            <a:pPr>
              <a:spcBef>
                <a:spcPct val="50000"/>
              </a:spcBef>
            </a:pPr>
            <a:r>
              <a:rPr lang="ru-RU" sz="2000" b="1"/>
              <a:t>17— мочеточник 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2" name="Picture 4" descr="normal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04813"/>
            <a:ext cx="4356100" cy="5715000"/>
          </a:xfrm>
          <a:prstGeom prst="rect">
            <a:avLst/>
          </a:prstGeom>
          <a:noFill/>
        </p:spPr>
      </p:pic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4356100" y="476250"/>
            <a:ext cx="4537075" cy="179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/>
              <a:t>Анамнии – самка</a:t>
            </a:r>
          </a:p>
          <a:p>
            <a:pPr algn="ctr">
              <a:spcBef>
                <a:spcPct val="50000"/>
              </a:spcBef>
            </a:pPr>
            <a:r>
              <a:rPr lang="ru-RU" sz="3200"/>
              <a:t>Мочевыделительная система</a:t>
            </a:r>
          </a:p>
        </p:txBody>
      </p:sp>
      <p:sp>
        <p:nvSpPr>
          <p:cNvPr id="53254" name="Text Box 6"/>
          <p:cNvSpPr txBox="1">
            <a:spLocks noChangeArrowheads="1"/>
          </p:cNvSpPr>
          <p:nvPr/>
        </p:nvSpPr>
        <p:spPr bwMode="auto">
          <a:xfrm>
            <a:off x="4716463" y="2565400"/>
            <a:ext cx="4103687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/>
              <a:t>1— почка;</a:t>
            </a:r>
          </a:p>
          <a:p>
            <a:pPr>
              <a:spcBef>
                <a:spcPct val="50000"/>
              </a:spcBef>
            </a:pPr>
            <a:r>
              <a:rPr lang="ru-RU" sz="2400" b="1"/>
              <a:t> 2— мочеточник;</a:t>
            </a:r>
          </a:p>
          <a:p>
            <a:pPr>
              <a:spcBef>
                <a:spcPct val="50000"/>
              </a:spcBef>
            </a:pPr>
            <a:r>
              <a:rPr lang="ru-RU" sz="2400" b="1"/>
              <a:t>12— мезонефральный проток (редуцируется);</a:t>
            </a:r>
          </a:p>
          <a:p>
            <a:pPr>
              <a:spcBef>
                <a:spcPct val="50000"/>
              </a:spcBef>
            </a:pPr>
            <a:r>
              <a:rPr lang="ru-RU" sz="2400" b="1"/>
              <a:t>19— наружное отверстие мочеиспускательного канала;</a:t>
            </a:r>
          </a:p>
          <a:p>
            <a:pPr>
              <a:spcBef>
                <a:spcPct val="50000"/>
              </a:spcBef>
            </a:pPr>
            <a:r>
              <a:rPr lang="ru-RU" sz="2400" b="1"/>
              <a:t> 20— мочевой пузырь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1928802"/>
            <a:ext cx="8358246" cy="3643338"/>
          </a:xfrm>
        </p:spPr>
        <p:txBody>
          <a:bodyPr>
            <a:normAutofit/>
          </a:bodyPr>
          <a:lstStyle/>
          <a:p>
            <a:r>
              <a:rPr lang="ru-RU" b="1" dirty="0">
                <a:latin typeface="Tahoma" pitchFamily="34" charset="0"/>
              </a:rPr>
              <a:t>В</a:t>
            </a:r>
            <a:r>
              <a:rPr lang="ru-RU" b="1" dirty="0">
                <a:solidFill>
                  <a:srgbClr val="0070C0"/>
                </a:solidFill>
                <a:latin typeface="Tahoma" pitchFamily="34" charset="0"/>
              </a:rPr>
              <a:t> </a:t>
            </a:r>
            <a:r>
              <a:rPr lang="ru-RU" b="1" dirty="0">
                <a:latin typeface="Tahoma" pitchFamily="34" charset="0"/>
              </a:rPr>
              <a:t>коротком плече </a:t>
            </a:r>
            <a:r>
              <a:rPr lang="ru-RU" b="1" dirty="0">
                <a:solidFill>
                  <a:srgbClr val="0070C0"/>
                </a:solidFill>
                <a:latin typeface="Tahoma" pitchFamily="34" charset="0"/>
              </a:rPr>
              <a:t>У-</a:t>
            </a:r>
            <a:r>
              <a:rPr lang="ru-RU" b="1" dirty="0">
                <a:latin typeface="Tahoma" pitchFamily="34" charset="0"/>
              </a:rPr>
              <a:t> хромосомы имеется ген, отвечающий за синтез фактора</a:t>
            </a:r>
            <a:r>
              <a:rPr lang="en-US" b="1" dirty="0">
                <a:latin typeface="Tahoma" pitchFamily="34" charset="0"/>
              </a:rPr>
              <a:t> </a:t>
            </a:r>
            <a:r>
              <a:rPr lang="en-US" b="1" dirty="0">
                <a:solidFill>
                  <a:srgbClr val="0070C0"/>
                </a:solidFill>
                <a:latin typeface="Tahoma" pitchFamily="34" charset="0"/>
              </a:rPr>
              <a:t>TDF</a:t>
            </a:r>
            <a:r>
              <a:rPr lang="ru-RU" b="1" dirty="0">
                <a:solidFill>
                  <a:srgbClr val="0070C0"/>
                </a:solidFill>
                <a:latin typeface="Tahoma" pitchFamily="34" charset="0"/>
              </a:rPr>
              <a:t>,</a:t>
            </a:r>
            <a:r>
              <a:rPr lang="ru-RU" b="1" dirty="0">
                <a:latin typeface="Tahoma" pitchFamily="34" charset="0"/>
              </a:rPr>
              <a:t> определяющего дифференцировку семенников.</a:t>
            </a:r>
          </a:p>
          <a:p>
            <a:endParaRPr lang="ru-RU" b="1" dirty="0">
              <a:latin typeface="Tahoma" pitchFamily="34" charset="0"/>
            </a:endParaRPr>
          </a:p>
          <a:p>
            <a:endParaRPr lang="ru-RU" b="1" dirty="0">
              <a:latin typeface="Tahoma" pitchFamily="34" charset="0"/>
            </a:endParaRPr>
          </a:p>
          <a:p>
            <a:endParaRPr lang="ru-RU" b="1" dirty="0">
              <a:solidFill>
                <a:srgbClr val="EB3D5A"/>
              </a:solidFill>
            </a:endParaRPr>
          </a:p>
          <a:p>
            <a:endParaRPr lang="ru-RU" b="1" i="1" dirty="0">
              <a:solidFill>
                <a:srgbClr val="EB3D5A"/>
              </a:solidFill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857364"/>
            <a:ext cx="7901014" cy="4616588"/>
          </a:xfrm>
        </p:spPr>
        <p:txBody>
          <a:bodyPr>
            <a:normAutofit/>
          </a:bodyPr>
          <a:lstStyle/>
          <a:p>
            <a:r>
              <a:rPr lang="ru-RU" b="1" dirty="0"/>
              <a:t>Фактор TDF</a:t>
            </a:r>
            <a:r>
              <a:rPr lang="ru-RU" dirty="0"/>
              <a:t> представляет собой </a:t>
            </a:r>
            <a:r>
              <a:rPr lang="ru-RU" dirty="0" err="1"/>
              <a:t>ДНК-связывающий</a:t>
            </a:r>
            <a:r>
              <a:rPr lang="ru-RU" dirty="0"/>
              <a:t> белок, который усиливает действие других факторов транскрипции или сам по себе является фактором транскрипции. </a:t>
            </a:r>
          </a:p>
          <a:p>
            <a:r>
              <a:rPr lang="ru-RU" dirty="0"/>
              <a:t>Экспрессия этого гена прямо или косвенно приводит к появлению первичных половых тяжей, которые позднее развиваются в семенные канальцы. 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83568" y="1600200"/>
            <a:ext cx="8031836" cy="4873752"/>
          </a:xfrm>
        </p:spPr>
        <p:txBody>
          <a:bodyPr>
            <a:normAutofit/>
          </a:bodyPr>
          <a:lstStyle/>
          <a:p>
            <a:r>
              <a:rPr lang="ru-RU" dirty="0"/>
              <a:t>Эмбриональные гонады не дифференцированы. </a:t>
            </a:r>
          </a:p>
          <a:p>
            <a:r>
              <a:rPr lang="ru-RU" dirty="0"/>
              <a:t>В таких </a:t>
            </a:r>
            <a:r>
              <a:rPr lang="ru-RU" dirty="0" err="1"/>
              <a:t>прогонадах</a:t>
            </a:r>
            <a:r>
              <a:rPr lang="ru-RU" dirty="0"/>
              <a:t> одновременно присутствуют Мюллеров проток и Вольфов канал -зачатки половых путей соответственно самок и самцов. </a:t>
            </a:r>
          </a:p>
          <a:p>
            <a:r>
              <a:rPr lang="ru-RU" dirty="0">
                <a:solidFill>
                  <a:srgbClr val="7030A0"/>
                </a:solidFill>
              </a:rPr>
              <a:t>Первичная детерминация пола начинается с появления в </a:t>
            </a:r>
            <a:r>
              <a:rPr lang="ru-RU" dirty="0" err="1">
                <a:solidFill>
                  <a:srgbClr val="7030A0"/>
                </a:solidFill>
              </a:rPr>
              <a:t>прогонадах</a:t>
            </a:r>
            <a:r>
              <a:rPr lang="ru-RU" dirty="0">
                <a:solidFill>
                  <a:srgbClr val="7030A0"/>
                </a:solidFill>
              </a:rPr>
              <a:t> специализированных клеточных линий -  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dirty="0">
                <a:solidFill>
                  <a:srgbClr val="7030A0"/>
                </a:solidFill>
              </a:rPr>
              <a:t>клеток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Серт</a:t>
            </a:r>
            <a:r>
              <a:rPr lang="de-DE" sz="2000" b="1" dirty="0">
                <a:solidFill>
                  <a:srgbClr val="7030A0"/>
                </a:solidFill>
              </a:rPr>
              <a:t>Ò</a:t>
            </a:r>
            <a:r>
              <a:rPr lang="ru-RU" b="1" dirty="0">
                <a:solidFill>
                  <a:srgbClr val="7030A0"/>
                </a:solidFill>
              </a:rPr>
              <a:t>ли и Л</a:t>
            </a:r>
            <a:r>
              <a:rPr lang="de-DE" b="1" dirty="0">
                <a:solidFill>
                  <a:srgbClr val="7030A0"/>
                </a:solidFill>
              </a:rPr>
              <a:t>è</a:t>
            </a:r>
            <a:r>
              <a:rPr lang="ru-RU" b="1" dirty="0" err="1">
                <a:solidFill>
                  <a:srgbClr val="7030A0"/>
                </a:solidFill>
              </a:rPr>
              <a:t>йдига</a:t>
            </a:r>
            <a:r>
              <a:rPr lang="ru-RU" b="1" dirty="0">
                <a:solidFill>
                  <a:srgbClr val="7030A0"/>
                </a:solidFill>
              </a:rPr>
              <a:t>.</a:t>
            </a:r>
            <a:r>
              <a:rPr lang="ru-RU" dirty="0">
                <a:solidFill>
                  <a:srgbClr val="7030A0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 descr="File:Haeckel drawings.jpg"/>
          <p:cNvPicPr>
            <a:picLocks noChangeAspect="1" noChangeArrowheads="1"/>
          </p:cNvPicPr>
          <p:nvPr/>
        </p:nvPicPr>
        <p:blipFill>
          <a:blip r:embed="rId2"/>
          <a:srcRect t="6250" b="3750"/>
          <a:stretch>
            <a:fillRect/>
          </a:stretch>
        </p:blipFill>
        <p:spPr bwMode="auto">
          <a:xfrm>
            <a:off x="1285852" y="142852"/>
            <a:ext cx="6534150" cy="514353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28564" y="5429264"/>
            <a:ext cx="83582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Зародыши по Геккелю. </a:t>
            </a:r>
          </a:p>
          <a:p>
            <a:r>
              <a:rPr lang="ru-RU" dirty="0"/>
              <a:t>Рисунок из книги </a:t>
            </a:r>
            <a:r>
              <a:rPr lang="ru-RU" dirty="0" err="1"/>
              <a:t>Ремане</a:t>
            </a:r>
            <a:r>
              <a:rPr lang="ru-RU" dirty="0"/>
              <a:t> (1892), воспроизводящий исходную иллюстрацию Геккеля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28860" y="1285860"/>
            <a:ext cx="6181740" cy="4810140"/>
          </a:xfrm>
        </p:spPr>
        <p:txBody>
          <a:bodyPr/>
          <a:lstStyle/>
          <a:p>
            <a:pPr marL="274320" lvl="5" indent="-274320">
              <a:spcBef>
                <a:spcPts val="600"/>
              </a:spcBef>
              <a:buSzPct val="70000"/>
              <a:buFont typeface="Wingdings"/>
              <a:buChar char=""/>
            </a:pPr>
            <a:r>
              <a:rPr lang="ru-RU" sz="2400" b="1" dirty="0"/>
              <a:t>Фактор </a:t>
            </a:r>
            <a:r>
              <a:rPr lang="en-US" sz="2400" b="1" dirty="0">
                <a:solidFill>
                  <a:srgbClr val="0070C0"/>
                </a:solidFill>
              </a:rPr>
              <a:t>TDF</a:t>
            </a:r>
            <a:r>
              <a:rPr lang="en-US" sz="2400" b="1" dirty="0"/>
              <a:t> </a:t>
            </a:r>
            <a:r>
              <a:rPr lang="ru-RU" sz="2400" b="1" dirty="0"/>
              <a:t>обеспечивает дифференцировку зачатка половой железы и образование двух групп клеток</a:t>
            </a:r>
            <a:r>
              <a:rPr lang="en-US" sz="2400" b="1" dirty="0"/>
              <a:t>:</a:t>
            </a:r>
            <a:r>
              <a:rPr lang="ru-RU" sz="2400" b="1" dirty="0"/>
              <a:t> клеток </a:t>
            </a:r>
            <a:r>
              <a:rPr lang="ru-RU" sz="2400" b="1" dirty="0" err="1">
                <a:solidFill>
                  <a:srgbClr val="0070C0"/>
                </a:solidFill>
              </a:rPr>
              <a:t>Сертоли</a:t>
            </a:r>
            <a:r>
              <a:rPr lang="ru-RU" sz="2400" b="1" dirty="0">
                <a:solidFill>
                  <a:srgbClr val="0070C0"/>
                </a:solidFill>
              </a:rPr>
              <a:t> и </a:t>
            </a:r>
            <a:r>
              <a:rPr lang="ru-RU" sz="2400" b="1" dirty="0" err="1">
                <a:solidFill>
                  <a:srgbClr val="0070C0"/>
                </a:solidFill>
              </a:rPr>
              <a:t>Лейдига</a:t>
            </a:r>
            <a:r>
              <a:rPr lang="ru-RU" sz="2400" b="1" dirty="0">
                <a:solidFill>
                  <a:srgbClr val="0070C0"/>
                </a:solidFill>
              </a:rPr>
              <a:t>.</a:t>
            </a:r>
          </a:p>
          <a:p>
            <a:pPr lvl="1"/>
            <a:r>
              <a:rPr lang="ru-RU" b="1" dirty="0"/>
              <a:t>Клетки </a:t>
            </a:r>
            <a:r>
              <a:rPr lang="ru-RU" b="1" dirty="0" err="1"/>
              <a:t>Сертоли</a:t>
            </a:r>
            <a:r>
              <a:rPr lang="ru-RU" b="1" dirty="0"/>
              <a:t> выделяют </a:t>
            </a:r>
            <a:r>
              <a:rPr lang="ru-RU" b="1" dirty="0" err="1">
                <a:solidFill>
                  <a:srgbClr val="0070C0"/>
                </a:solidFill>
              </a:rPr>
              <a:t>антимюллеровский</a:t>
            </a:r>
            <a:r>
              <a:rPr lang="ru-RU" b="1" dirty="0">
                <a:solidFill>
                  <a:srgbClr val="0070C0"/>
                </a:solidFill>
              </a:rPr>
              <a:t> гормон</a:t>
            </a:r>
            <a:r>
              <a:rPr lang="ru-RU" sz="2100" b="1" dirty="0">
                <a:solidFill>
                  <a:srgbClr val="0070C0"/>
                </a:solidFill>
                <a:latin typeface="Tahoma" pitchFamily="34" charset="0"/>
              </a:rPr>
              <a:t> </a:t>
            </a:r>
          </a:p>
          <a:p>
            <a:pPr lvl="1"/>
            <a:r>
              <a:rPr lang="ru-RU" b="1" dirty="0"/>
              <a:t>Клетки </a:t>
            </a:r>
            <a:r>
              <a:rPr lang="ru-RU" b="1" dirty="0" err="1"/>
              <a:t>Лейдига</a:t>
            </a:r>
            <a:r>
              <a:rPr lang="ru-RU" b="1" dirty="0"/>
              <a:t> вырабатывают тестостерон и определяют </a:t>
            </a:r>
            <a:r>
              <a:rPr lang="ru-RU" b="1" dirty="0">
                <a:solidFill>
                  <a:srgbClr val="0070C0"/>
                </a:solidFill>
              </a:rPr>
              <a:t>дифференцировку</a:t>
            </a:r>
            <a:r>
              <a:rPr lang="ru-RU" b="1" dirty="0"/>
              <a:t>  </a:t>
            </a:r>
            <a:r>
              <a:rPr lang="ru-RU" b="1" dirty="0" err="1"/>
              <a:t>Вольфового</a:t>
            </a:r>
            <a:r>
              <a:rPr lang="ru-RU" b="1" dirty="0"/>
              <a:t> канала</a:t>
            </a:r>
          </a:p>
          <a:p>
            <a:pPr lvl="4"/>
            <a:endParaRPr lang="ru-RU" b="1" dirty="0"/>
          </a:p>
        </p:txBody>
      </p:sp>
      <p:pic>
        <p:nvPicPr>
          <p:cNvPr id="9" name="Picture 11"/>
          <p:cNvPicPr>
            <a:picLocks noChangeAspect="1" noChangeArrowheads="1"/>
          </p:cNvPicPr>
          <p:nvPr/>
        </p:nvPicPr>
        <p:blipFill>
          <a:blip r:embed="rId2" cstate="print">
            <a:lum contrast="48000"/>
          </a:blip>
          <a:srcRect l="4160" t="1158" r="7764" b="27675"/>
          <a:stretch>
            <a:fillRect/>
          </a:stretch>
        </p:blipFill>
        <p:spPr bwMode="auto">
          <a:xfrm>
            <a:off x="285720" y="1285859"/>
            <a:ext cx="2000264" cy="5181189"/>
          </a:xfrm>
          <a:prstGeom prst="rect">
            <a:avLst/>
          </a:prstGeom>
          <a:noFill/>
          <a:ln w="3175">
            <a:solidFill>
              <a:schemeClr val="tx1"/>
            </a:solidFill>
          </a:ln>
          <a:effectLst/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142852"/>
            <a:ext cx="8001000" cy="857256"/>
          </a:xfrm>
        </p:spPr>
        <p:txBody>
          <a:bodyPr/>
          <a:lstStyle/>
          <a:p>
            <a:pPr algn="ctr"/>
            <a:r>
              <a:rPr lang="ru-RU" sz="3600" b="1" dirty="0">
                <a:solidFill>
                  <a:srgbClr val="1B037F"/>
                </a:solidFill>
                <a:latin typeface="Tahoma" pitchFamily="34" charset="0"/>
              </a:rPr>
              <a:t>Формирование пола у человека</a:t>
            </a:r>
          </a:p>
        </p:txBody>
      </p:sp>
      <p:graphicFrame>
        <p:nvGraphicFramePr>
          <p:cNvPr id="66563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214282" y="1071546"/>
          <a:ext cx="8472488" cy="54086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18" name="Документ" r:id="rId4" imgW="6774229" imgH="5415699" progId="Word.Document.8">
                  <p:embed/>
                </p:oleObj>
              </mc:Choice>
              <mc:Fallback>
                <p:oleObj name="Документ" r:id="rId4" imgW="6774229" imgH="5415699" progId="Word.Document.8">
                  <p:embed/>
                  <p:pic>
                    <p:nvPicPr>
                      <p:cNvPr id="0" name="Picture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16133" r="2344" b="18129"/>
                      <a:stretch>
                        <a:fillRect/>
                      </a:stretch>
                    </p:blipFill>
                    <p:spPr bwMode="auto">
                      <a:xfrm>
                        <a:off x="214282" y="1071546"/>
                        <a:ext cx="8472488" cy="540862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428604"/>
            <a:ext cx="8401080" cy="5591196"/>
          </a:xfrm>
        </p:spPr>
        <p:txBody>
          <a:bodyPr>
            <a:normAutofit/>
          </a:bodyPr>
          <a:lstStyle/>
          <a:p>
            <a:r>
              <a:rPr lang="ru-RU" dirty="0"/>
              <a:t>В эмбриогенезе человека закладываются парные </a:t>
            </a:r>
            <a:r>
              <a:rPr lang="ru-RU" dirty="0" err="1"/>
              <a:t>вольфовы</a:t>
            </a:r>
            <a:r>
              <a:rPr lang="ru-RU" dirty="0"/>
              <a:t> и </a:t>
            </a:r>
            <a:r>
              <a:rPr lang="ru-RU" dirty="0" err="1"/>
              <a:t>мюллеровы</a:t>
            </a:r>
            <a:r>
              <a:rPr lang="ru-RU" dirty="0"/>
              <a:t> каналы. </a:t>
            </a:r>
          </a:p>
          <a:p>
            <a:r>
              <a:rPr lang="ru-RU" dirty="0"/>
              <a:t>Позже в зависимости от пола происходит их редукция. </a:t>
            </a:r>
          </a:p>
          <a:p>
            <a:r>
              <a:rPr lang="ru-RU" dirty="0"/>
              <a:t>Рудимент </a:t>
            </a:r>
            <a:r>
              <a:rPr lang="ru-RU" dirty="0" err="1"/>
              <a:t>мюллерова</a:t>
            </a:r>
            <a:r>
              <a:rPr lang="ru-RU" dirty="0"/>
              <a:t> канала у мужчин располагается в предстательной железе и называется </a:t>
            </a:r>
            <a:r>
              <a:rPr lang="ru-RU" i="1" dirty="0"/>
              <a:t>мужской маточкой —</a:t>
            </a:r>
            <a:r>
              <a:rPr lang="ru-RU" dirty="0"/>
              <a:t> </a:t>
            </a:r>
            <a:r>
              <a:rPr lang="ru-RU" dirty="0" err="1"/>
              <a:t>utriculus</a:t>
            </a:r>
            <a:r>
              <a:rPr lang="ru-RU" dirty="0"/>
              <a:t> </a:t>
            </a:r>
            <a:r>
              <a:rPr lang="ru-RU" dirty="0" err="1"/>
              <a:t>masculinus</a:t>
            </a:r>
            <a:r>
              <a:rPr lang="ru-RU" dirty="0"/>
              <a:t>. </a:t>
            </a:r>
          </a:p>
          <a:p>
            <a:r>
              <a:rPr lang="ru-RU" dirty="0"/>
              <a:t>Канальцы передней части первичной почки у них вступают в связь с семенниками и преобразуются в придаток семенника</a:t>
            </a:r>
            <a:r>
              <a:rPr lang="ru-RU" i="1" dirty="0"/>
              <a:t>.</a:t>
            </a:r>
            <a:r>
              <a:rPr lang="ru-RU" dirty="0"/>
              <a:t> 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928670"/>
            <a:ext cx="8715436" cy="5091130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7030A0"/>
                </a:solidFill>
              </a:rPr>
              <a:t>У плодов женского пола возможно </a:t>
            </a:r>
            <a:r>
              <a:rPr lang="ru-RU" i="1" dirty="0">
                <a:solidFill>
                  <a:srgbClr val="7030A0"/>
                </a:solidFill>
              </a:rPr>
              <a:t>нарушение редукции </a:t>
            </a:r>
            <a:r>
              <a:rPr lang="ru-RU" i="1" dirty="0" err="1">
                <a:solidFill>
                  <a:srgbClr val="7030A0"/>
                </a:solidFill>
              </a:rPr>
              <a:t>вольфовых</a:t>
            </a:r>
            <a:r>
              <a:rPr lang="ru-RU" i="1" dirty="0">
                <a:solidFill>
                  <a:srgbClr val="7030A0"/>
                </a:solidFill>
              </a:rPr>
              <a:t> каналов</a:t>
            </a:r>
            <a:r>
              <a:rPr lang="ru-RU" i="1" dirty="0"/>
              <a:t>, </a:t>
            </a:r>
            <a:r>
              <a:rPr lang="ru-RU" dirty="0"/>
              <a:t>которые располагаются по бокам от влагалища. </a:t>
            </a:r>
          </a:p>
          <a:p>
            <a:r>
              <a:rPr lang="ru-RU" dirty="0"/>
              <a:t>Эта аномалия опасна возможностью образования кист и злокачественного перерождения. </a:t>
            </a:r>
          </a:p>
          <a:p>
            <a:r>
              <a:rPr lang="ru-RU" dirty="0"/>
              <a:t>Распространенными пороками развития являются также различные формы </a:t>
            </a:r>
            <a:r>
              <a:rPr lang="ru-RU" i="1" dirty="0">
                <a:solidFill>
                  <a:srgbClr val="7030A0"/>
                </a:solidFill>
              </a:rPr>
              <a:t>удвоения матки</a:t>
            </a:r>
            <a:r>
              <a:rPr lang="ru-RU" dirty="0"/>
              <a:t> (1 случай на 1000 перинатальных вскрытии). </a:t>
            </a:r>
          </a:p>
          <a:p>
            <a:pPr lvl="2"/>
            <a:r>
              <a:rPr lang="ru-RU" dirty="0"/>
              <a:t>Они развиваются как результат нарушения срастания </a:t>
            </a:r>
            <a:r>
              <a:rPr lang="ru-RU" dirty="0" err="1"/>
              <a:t>мюллеровых</a:t>
            </a:r>
            <a:r>
              <a:rPr lang="ru-RU" dirty="0"/>
              <a:t> каналов. 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2844" y="1447800"/>
            <a:ext cx="8715436" cy="4572000"/>
          </a:xfrm>
        </p:spPr>
        <p:txBody>
          <a:bodyPr/>
          <a:lstStyle/>
          <a:p>
            <a:r>
              <a:rPr lang="ru-RU" dirty="0">
                <a:solidFill>
                  <a:srgbClr val="7030A0"/>
                </a:solidFill>
              </a:rPr>
              <a:t>Нарушение срастания парных зачатков полового члена в эмбриогенезе человека может привести к формированию такого порока развития, как его </a:t>
            </a:r>
            <a:r>
              <a:rPr lang="ru-RU" i="1" dirty="0">
                <a:solidFill>
                  <a:srgbClr val="7030A0"/>
                </a:solidFill>
              </a:rPr>
              <a:t>удвоение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274638"/>
            <a:ext cx="8501122" cy="1011222"/>
          </a:xfrm>
        </p:spPr>
        <p:txBody>
          <a:bodyPr>
            <a:normAutofit/>
          </a:bodyPr>
          <a:lstStyle/>
          <a:p>
            <a:r>
              <a:rPr lang="ru-RU" sz="3200" dirty="0" err="1">
                <a:solidFill>
                  <a:srgbClr val="7030A0"/>
                </a:solidFill>
              </a:rPr>
              <a:t>Онтофилогенетически</a:t>
            </a:r>
            <a:r>
              <a:rPr lang="ru-RU" sz="3200" dirty="0">
                <a:solidFill>
                  <a:srgbClr val="7030A0"/>
                </a:solidFill>
              </a:rPr>
              <a:t> обусловленные пороки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42844" y="1447800"/>
            <a:ext cx="8543956" cy="4572000"/>
          </a:xfrm>
        </p:spPr>
        <p:txBody>
          <a:bodyPr/>
          <a:lstStyle/>
          <a:p>
            <a:r>
              <a:rPr lang="ru-RU" b="1" dirty="0"/>
              <a:t>Необычное положение почек (в области их эмбриональных закладок)</a:t>
            </a:r>
          </a:p>
          <a:p>
            <a:r>
              <a:rPr lang="ru-RU" b="1" dirty="0"/>
              <a:t>Кистозная почка</a:t>
            </a:r>
          </a:p>
          <a:p>
            <a:r>
              <a:rPr lang="ru-RU" b="1" dirty="0"/>
              <a:t>Удвоение мочеточника (с одной или двух сторон)</a:t>
            </a:r>
          </a:p>
          <a:p>
            <a:r>
              <a:rPr lang="ru-RU" b="1" dirty="0"/>
              <a:t>Недоразвитие почек (причина: недостаточность анаболий)</a:t>
            </a:r>
          </a:p>
          <a:p>
            <a:endParaRPr lang="ru-RU" b="1" dirty="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4800" b="1" dirty="0"/>
              <a:t>Назовите основные направления эволюции выделительной системы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1357298"/>
            <a:ext cx="8229600" cy="4525963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 современной трактовке биогенетического закона, предложенной А. Н. </a:t>
            </a:r>
            <a:r>
              <a:rPr lang="ru-RU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Северцовым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в начале ХХ века</a:t>
            </a:r>
            <a:r>
              <a:rPr lang="ru-RU" dirty="0"/>
              <a:t>:</a:t>
            </a:r>
            <a:endParaRPr lang="ru-RU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онтогенезе происходит повторение признаков не взрослых особей предков, а их зародышей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>
              <a:lnSpc>
                <a:spcPct val="80000"/>
              </a:lnSpc>
              <a:buClr>
                <a:schemeClr val="accent1"/>
              </a:buClr>
              <a:buFont typeface="Wingdings" pitchFamily="2" charset="2"/>
              <a:buChar char="v"/>
            </a:pPr>
            <a:endParaRPr lang="ru-RU" sz="2400" i="1" dirty="0">
              <a:solidFill>
                <a:srgbClr val="3333CC"/>
              </a:solidFill>
            </a:endParaRPr>
          </a:p>
          <a:p>
            <a:pPr>
              <a:lnSpc>
                <a:spcPct val="80000"/>
              </a:lnSpc>
              <a:buClr>
                <a:schemeClr val="accent1"/>
              </a:buClr>
              <a:buFont typeface="Wingdings" pitchFamily="2" charset="2"/>
              <a:buChar char="v"/>
            </a:pPr>
            <a:r>
              <a:rPr lang="ru-RU" sz="2400" b="1" dirty="0">
                <a:solidFill>
                  <a:srgbClr val="3333CC"/>
                </a:solidFill>
              </a:rPr>
              <a:t>Закон зародышевого сходства</a:t>
            </a:r>
            <a:r>
              <a:rPr lang="ru-RU" sz="2400" b="1" dirty="0"/>
              <a:t> </a:t>
            </a:r>
            <a:r>
              <a:rPr lang="ru-RU" sz="2400" dirty="0"/>
              <a:t>(К.Бэр)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400" dirty="0"/>
              <a:t>    </a:t>
            </a:r>
            <a:r>
              <a:rPr lang="ru-RU" sz="2400" b="1" dirty="0"/>
              <a:t>Чем более ранние стадии индивидуального развития исследуются, тем большие сходства проявляются между различными организмами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rganization Chart 2"/>
          <p:cNvGrpSpPr>
            <a:grpSpLocks noChangeAspect="1"/>
          </p:cNvGrpSpPr>
          <p:nvPr/>
        </p:nvGrpSpPr>
        <p:grpSpPr bwMode="auto">
          <a:xfrm>
            <a:off x="0" y="606425"/>
            <a:ext cx="9144000" cy="5184775"/>
            <a:chOff x="-70" y="382"/>
            <a:chExt cx="6026" cy="3266"/>
          </a:xfrm>
        </p:grpSpPr>
        <p:cxnSp>
          <p:nvCxnSpPr>
            <p:cNvPr id="2052" name="_s2052"/>
            <p:cNvCxnSpPr>
              <a:cxnSpLocks noChangeShapeType="1"/>
              <a:stCxn id="13" idx="0"/>
              <a:endCxn id="8" idx="2"/>
            </p:cNvCxnSpPr>
            <p:nvPr/>
          </p:nvCxnSpPr>
          <p:spPr bwMode="auto">
            <a:xfrm rot="16200000">
              <a:off x="5138" y="1717"/>
              <a:ext cx="144" cy="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3" name="_s2053"/>
            <p:cNvCxnSpPr>
              <a:cxnSpLocks noChangeShapeType="1"/>
              <a:stCxn id="12" idx="0"/>
              <a:endCxn id="7" idx="2"/>
            </p:cNvCxnSpPr>
            <p:nvPr/>
          </p:nvCxnSpPr>
          <p:spPr bwMode="auto">
            <a:xfrm rot="16200000">
              <a:off x="3750" y="1717"/>
              <a:ext cx="144" cy="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4" name="_s2054"/>
            <p:cNvCxnSpPr>
              <a:cxnSpLocks noChangeShapeType="1"/>
              <a:stCxn id="11" idx="0"/>
              <a:endCxn id="6" idx="2"/>
            </p:cNvCxnSpPr>
            <p:nvPr/>
          </p:nvCxnSpPr>
          <p:spPr bwMode="auto">
            <a:xfrm rot="16200000">
              <a:off x="2612" y="1717"/>
              <a:ext cx="144" cy="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5" name="_s2055"/>
            <p:cNvCxnSpPr>
              <a:cxnSpLocks noChangeShapeType="1"/>
              <a:stCxn id="10" idx="0"/>
              <a:endCxn id="5" idx="2"/>
            </p:cNvCxnSpPr>
            <p:nvPr/>
          </p:nvCxnSpPr>
          <p:spPr bwMode="auto">
            <a:xfrm rot="16200000">
              <a:off x="1543" y="1717"/>
              <a:ext cx="144" cy="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6" name="_s2056"/>
            <p:cNvCxnSpPr>
              <a:cxnSpLocks noChangeShapeType="1"/>
              <a:stCxn id="9" idx="0"/>
              <a:endCxn id="4" idx="2"/>
            </p:cNvCxnSpPr>
            <p:nvPr/>
          </p:nvCxnSpPr>
          <p:spPr bwMode="auto">
            <a:xfrm rot="16200000">
              <a:off x="404" y="1703"/>
              <a:ext cx="144" cy="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7" name="_s2057"/>
            <p:cNvCxnSpPr>
              <a:cxnSpLocks noChangeShapeType="1"/>
              <a:stCxn id="8" idx="0"/>
              <a:endCxn id="3" idx="2"/>
            </p:cNvCxnSpPr>
            <p:nvPr/>
          </p:nvCxnSpPr>
          <p:spPr bwMode="auto">
            <a:xfrm rot="5400000" flipH="1">
              <a:off x="4007" y="157"/>
              <a:ext cx="423" cy="1980"/>
            </a:xfrm>
            <a:prstGeom prst="bentConnector3">
              <a:avLst>
                <a:gd name="adj1" fmla="val 17023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8" name="_s2058"/>
            <p:cNvCxnSpPr>
              <a:cxnSpLocks noChangeShapeType="1"/>
              <a:stCxn id="7" idx="0"/>
              <a:endCxn id="3" idx="2"/>
            </p:cNvCxnSpPr>
            <p:nvPr/>
          </p:nvCxnSpPr>
          <p:spPr bwMode="auto">
            <a:xfrm rot="5400000" flipH="1">
              <a:off x="3313" y="851"/>
              <a:ext cx="423" cy="592"/>
            </a:xfrm>
            <a:prstGeom prst="bentConnector3">
              <a:avLst>
                <a:gd name="adj1" fmla="val 17023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9" name="_s2059"/>
            <p:cNvCxnSpPr>
              <a:cxnSpLocks noChangeShapeType="1"/>
              <a:stCxn id="6" idx="0"/>
              <a:endCxn id="3" idx="2"/>
            </p:cNvCxnSpPr>
            <p:nvPr/>
          </p:nvCxnSpPr>
          <p:spPr bwMode="auto">
            <a:xfrm rot="16200000">
              <a:off x="2744" y="874"/>
              <a:ext cx="423" cy="546"/>
            </a:xfrm>
            <a:prstGeom prst="bentConnector3">
              <a:avLst>
                <a:gd name="adj1" fmla="val 17023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60" name="_s2060"/>
            <p:cNvCxnSpPr>
              <a:cxnSpLocks noChangeShapeType="1"/>
              <a:stCxn id="5" idx="0"/>
              <a:endCxn id="3" idx="2"/>
            </p:cNvCxnSpPr>
            <p:nvPr/>
          </p:nvCxnSpPr>
          <p:spPr bwMode="auto">
            <a:xfrm rot="16200000">
              <a:off x="2210" y="339"/>
              <a:ext cx="423" cy="1615"/>
            </a:xfrm>
            <a:prstGeom prst="bentConnector3">
              <a:avLst>
                <a:gd name="adj1" fmla="val 17023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61" name="_s2061"/>
            <p:cNvCxnSpPr>
              <a:cxnSpLocks noChangeShapeType="1"/>
              <a:stCxn id="4" idx="0"/>
              <a:endCxn id="3" idx="2"/>
            </p:cNvCxnSpPr>
            <p:nvPr/>
          </p:nvCxnSpPr>
          <p:spPr bwMode="auto">
            <a:xfrm rot="16200000">
              <a:off x="1647" y="-237"/>
              <a:ext cx="409" cy="2754"/>
            </a:xfrm>
            <a:prstGeom prst="bentConnector3">
              <a:avLst>
                <a:gd name="adj1" fmla="val 17602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" name="_s2062"/>
            <p:cNvSpPr>
              <a:spLocks noChangeArrowheads="1"/>
            </p:cNvSpPr>
            <p:nvPr/>
          </p:nvSpPr>
          <p:spPr bwMode="auto">
            <a:xfrm>
              <a:off x="1567" y="482"/>
              <a:ext cx="3322" cy="453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62148" tIns="31073" rIns="62148" bIns="31073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1" i="1" u="none" strike="noStrike" cap="none" normalizeH="0" baseline="0">
                  <a:ln>
                    <a:noFill/>
                  </a:ln>
                  <a:solidFill>
                    <a:srgbClr val="3333CC"/>
                  </a:solidFill>
                  <a:effectLst/>
                  <a:latin typeface="Arial" panose="020B0604020202020204" pitchFamily="34" charset="0"/>
                </a:rPr>
                <a:t>Онтогенетические явления</a:t>
              </a:r>
            </a:p>
          </p:txBody>
        </p:sp>
        <p:sp>
          <p:nvSpPr>
            <p:cNvPr id="4" name="_s2063"/>
            <p:cNvSpPr>
              <a:spLocks noChangeArrowheads="1"/>
            </p:cNvSpPr>
            <p:nvPr/>
          </p:nvSpPr>
          <p:spPr bwMode="auto">
            <a:xfrm>
              <a:off x="-70" y="1344"/>
              <a:ext cx="1090" cy="288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62148" tIns="31073" rIns="62148" bIns="31073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0" i="0" u="none" strike="noStrike" cap="none" normalizeH="0" baseline="0">
                  <a:ln>
                    <a:noFill/>
                  </a:ln>
                  <a:solidFill>
                    <a:srgbClr val="333399"/>
                  </a:solidFill>
                  <a:effectLst/>
                  <a:latin typeface="Arial" panose="020B0604020202020204" pitchFamily="34" charset="0"/>
                </a:rPr>
                <a:t>Палингенезы</a:t>
              </a:r>
            </a:p>
          </p:txBody>
        </p:sp>
        <p:sp>
          <p:nvSpPr>
            <p:cNvPr id="5" name="_s2064"/>
            <p:cNvSpPr>
              <a:spLocks noChangeArrowheads="1"/>
            </p:cNvSpPr>
            <p:nvPr/>
          </p:nvSpPr>
          <p:spPr bwMode="auto">
            <a:xfrm>
              <a:off x="1092" y="1358"/>
              <a:ext cx="1044" cy="288"/>
            </a:xfrm>
            <a:prstGeom prst="roundRect">
              <a:avLst>
                <a:gd name="adj" fmla="val 30208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62148" tIns="31073" rIns="62148" bIns="31073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0" i="0" u="none" strike="noStrike" cap="none" normalizeH="0" baseline="0">
                  <a:ln>
                    <a:noFill/>
                  </a:ln>
                  <a:solidFill>
                    <a:srgbClr val="333399"/>
                  </a:solidFill>
                  <a:effectLst/>
                  <a:latin typeface="Arial" panose="020B0604020202020204" pitchFamily="34" charset="0"/>
                </a:rPr>
                <a:t>Ценогенезы</a:t>
              </a:r>
            </a:p>
          </p:txBody>
        </p:sp>
        <p:sp>
          <p:nvSpPr>
            <p:cNvPr id="6" name="_s2065"/>
            <p:cNvSpPr>
              <a:spLocks noChangeArrowheads="1"/>
            </p:cNvSpPr>
            <p:nvPr/>
          </p:nvSpPr>
          <p:spPr bwMode="auto">
            <a:xfrm>
              <a:off x="2183" y="1358"/>
              <a:ext cx="997" cy="288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62148" tIns="31073" rIns="62148" bIns="31073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0" i="0" u="none" strike="noStrike" cap="none" normalizeH="0" baseline="0">
                  <a:ln>
                    <a:noFill/>
                  </a:ln>
                  <a:solidFill>
                    <a:srgbClr val="333399"/>
                  </a:solidFill>
                  <a:effectLst/>
                  <a:latin typeface="Arial" panose="020B0604020202020204" pitchFamily="34" charset="0"/>
                </a:rPr>
                <a:t>Гетеротопии</a:t>
              </a:r>
            </a:p>
          </p:txBody>
        </p:sp>
        <p:sp>
          <p:nvSpPr>
            <p:cNvPr id="7" name="_s2066"/>
            <p:cNvSpPr>
              <a:spLocks noChangeArrowheads="1"/>
            </p:cNvSpPr>
            <p:nvPr/>
          </p:nvSpPr>
          <p:spPr bwMode="auto">
            <a:xfrm>
              <a:off x="3228" y="1358"/>
              <a:ext cx="1186" cy="288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62148" tIns="31073" rIns="62148" bIns="31073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0" i="0" u="none" strike="noStrike" cap="none" normalizeH="0" baseline="0">
                  <a:ln>
                    <a:noFill/>
                  </a:ln>
                  <a:solidFill>
                    <a:srgbClr val="333399"/>
                  </a:solidFill>
                  <a:effectLst/>
                  <a:latin typeface="Arial" panose="020B0604020202020204" pitchFamily="34" charset="0"/>
                </a:rPr>
                <a:t>Гетерохронии</a:t>
              </a:r>
            </a:p>
          </p:txBody>
        </p:sp>
        <p:sp>
          <p:nvSpPr>
            <p:cNvPr id="8" name="_s2067"/>
            <p:cNvSpPr>
              <a:spLocks noChangeArrowheads="1"/>
            </p:cNvSpPr>
            <p:nvPr/>
          </p:nvSpPr>
          <p:spPr bwMode="auto">
            <a:xfrm>
              <a:off x="4462" y="1358"/>
              <a:ext cx="1494" cy="288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62148" tIns="31073" rIns="62148" bIns="31073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0" i="0" u="none" strike="noStrike" cap="none" normalizeH="0" baseline="0">
                  <a:ln>
                    <a:noFill/>
                  </a:ln>
                  <a:solidFill>
                    <a:srgbClr val="333399"/>
                  </a:solidFill>
                  <a:effectLst/>
                  <a:latin typeface="Arial" panose="020B0604020202020204" pitchFamily="34" charset="0"/>
                </a:rPr>
                <a:t>Филэмбриогенезы</a:t>
              </a:r>
            </a:p>
          </p:txBody>
        </p:sp>
        <p:sp>
          <p:nvSpPr>
            <p:cNvPr id="9" name="_s2068"/>
            <p:cNvSpPr>
              <a:spLocks noChangeArrowheads="1"/>
            </p:cNvSpPr>
            <p:nvPr/>
          </p:nvSpPr>
          <p:spPr bwMode="auto">
            <a:xfrm>
              <a:off x="-70" y="1776"/>
              <a:ext cx="1090" cy="1200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0" i="0" u="none" strike="noStrike" cap="none" normalizeH="0" baseline="0">
                  <a:ln>
                    <a:noFill/>
                  </a:ln>
                  <a:solidFill>
                    <a:srgbClr val="3333CC"/>
                  </a:solidFill>
                  <a:effectLst/>
                  <a:latin typeface="Arial" panose="020B0604020202020204" pitchFamily="34" charset="0"/>
                </a:rPr>
                <a:t>Признаки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0" i="0" u="none" strike="noStrike" cap="none" normalizeH="0" baseline="0">
                  <a:ln>
                    <a:noFill/>
                  </a:ln>
                  <a:solidFill>
                    <a:srgbClr val="3333CC"/>
                  </a:solidFill>
                  <a:effectLst/>
                  <a:latin typeface="Arial" panose="020B0604020202020204" pitchFamily="34" charset="0"/>
                </a:rPr>
                <a:t>повторения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0" i="0" u="none" strike="noStrike" cap="none" normalizeH="0" baseline="0">
                  <a:ln>
                    <a:noFill/>
                  </a:ln>
                  <a:solidFill>
                    <a:srgbClr val="3333CC"/>
                  </a:solidFill>
                  <a:effectLst/>
                  <a:latin typeface="Arial" panose="020B0604020202020204" pitchFamily="34" charset="0"/>
                </a:rPr>
                <a:t> организации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0" i="0" u="none" strike="noStrike" cap="none" normalizeH="0" baseline="0">
                  <a:ln>
                    <a:noFill/>
                  </a:ln>
                  <a:solidFill>
                    <a:srgbClr val="3333CC"/>
                  </a:solidFill>
                  <a:effectLst/>
                  <a:latin typeface="Arial" panose="020B0604020202020204" pitchFamily="34" charset="0"/>
                </a:rPr>
                <a:t> предков</a:t>
              </a:r>
            </a:p>
          </p:txBody>
        </p:sp>
        <p:sp>
          <p:nvSpPr>
            <p:cNvPr id="10" name="_s2069"/>
            <p:cNvSpPr>
              <a:spLocks noChangeArrowheads="1"/>
            </p:cNvSpPr>
            <p:nvPr/>
          </p:nvSpPr>
          <p:spPr bwMode="auto">
            <a:xfrm>
              <a:off x="1092" y="1790"/>
              <a:ext cx="1044" cy="1186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0" i="0" u="none" strike="noStrike" cap="none" normalizeH="0" baseline="0">
                  <a:ln>
                    <a:noFill/>
                  </a:ln>
                  <a:solidFill>
                    <a:srgbClr val="3333CC"/>
                  </a:solidFill>
                  <a:effectLst/>
                  <a:latin typeface="Arial" panose="020B0604020202020204" pitchFamily="34" charset="0"/>
                </a:rPr>
                <a:t>Эмбрио -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0" i="0" u="none" strike="noStrike" cap="none" normalizeH="0" baseline="0">
                  <a:ln>
                    <a:noFill/>
                  </a:ln>
                  <a:solidFill>
                    <a:srgbClr val="3333CC"/>
                  </a:solidFill>
                  <a:effectLst/>
                  <a:latin typeface="Arial" panose="020B0604020202020204" pitchFamily="34" charset="0"/>
                </a:rPr>
                <a:t>нальные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0" i="0" u="none" strike="noStrike" cap="none" normalizeH="0" baseline="0">
                  <a:ln>
                    <a:noFill/>
                  </a:ln>
                  <a:solidFill>
                    <a:srgbClr val="3333CC"/>
                  </a:solidFill>
                  <a:effectLst/>
                  <a:latin typeface="Arial" panose="020B0604020202020204" pitchFamily="34" charset="0"/>
                </a:rPr>
                <a:t>адаптации</a:t>
              </a:r>
            </a:p>
          </p:txBody>
        </p:sp>
        <p:sp>
          <p:nvSpPr>
            <p:cNvPr id="11" name="_s2070"/>
            <p:cNvSpPr>
              <a:spLocks noChangeArrowheads="1"/>
            </p:cNvSpPr>
            <p:nvPr/>
          </p:nvSpPr>
          <p:spPr bwMode="auto">
            <a:xfrm>
              <a:off x="2183" y="1790"/>
              <a:ext cx="997" cy="1186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0" i="0" u="none" strike="noStrike" cap="none" normalizeH="0" baseline="0">
                  <a:ln>
                    <a:noFill/>
                  </a:ln>
                  <a:solidFill>
                    <a:srgbClr val="3333CC"/>
                  </a:solidFill>
                  <a:effectLst/>
                  <a:latin typeface="Arial" panose="020B0604020202020204" pitchFamily="34" charset="0"/>
                </a:rPr>
                <a:t>Смещения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0" i="0" u="none" strike="noStrike" cap="none" normalizeH="0" baseline="0">
                  <a:ln>
                    <a:noFill/>
                  </a:ln>
                  <a:solidFill>
                    <a:srgbClr val="3333CC"/>
                  </a:solidFill>
                  <a:effectLst/>
                  <a:latin typeface="Arial" panose="020B0604020202020204" pitchFamily="34" charset="0"/>
                </a:rPr>
                <a:t>органов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0" i="0" u="none" strike="noStrike" cap="none" normalizeH="0" baseline="0">
                  <a:ln>
                    <a:noFill/>
                  </a:ln>
                  <a:solidFill>
                    <a:srgbClr val="3333CC"/>
                  </a:solidFill>
                  <a:effectLst/>
                  <a:latin typeface="Arial" panose="020B0604020202020204" pitchFamily="34" charset="0"/>
                </a:rPr>
                <a:t>по месту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0" i="0" u="none" strike="noStrike" cap="none" normalizeH="0" baseline="0">
                  <a:ln>
                    <a:noFill/>
                  </a:ln>
                  <a:solidFill>
                    <a:srgbClr val="3333CC"/>
                  </a:solidFill>
                  <a:effectLst/>
                  <a:latin typeface="Arial" panose="020B0604020202020204" pitchFamily="34" charset="0"/>
                </a:rPr>
                <a:t>закладки</a:t>
              </a:r>
            </a:p>
          </p:txBody>
        </p:sp>
        <p:sp>
          <p:nvSpPr>
            <p:cNvPr id="12" name="_s2071"/>
            <p:cNvSpPr>
              <a:spLocks noChangeArrowheads="1"/>
            </p:cNvSpPr>
            <p:nvPr/>
          </p:nvSpPr>
          <p:spPr bwMode="auto">
            <a:xfrm>
              <a:off x="3228" y="1790"/>
              <a:ext cx="1186" cy="1186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0" i="0" u="none" strike="noStrike" cap="none" normalizeH="0" baseline="0">
                  <a:ln>
                    <a:noFill/>
                  </a:ln>
                  <a:solidFill>
                    <a:srgbClr val="3333CC"/>
                  </a:solidFill>
                  <a:effectLst/>
                  <a:latin typeface="Arial" panose="020B0604020202020204" pitchFamily="34" charset="0"/>
                </a:rPr>
                <a:t>Смещения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0" i="0" u="none" strike="noStrike" cap="none" normalizeH="0" baseline="0">
                  <a:ln>
                    <a:noFill/>
                  </a:ln>
                  <a:solidFill>
                    <a:srgbClr val="3333CC"/>
                  </a:solidFill>
                  <a:effectLst/>
                  <a:latin typeface="Arial" panose="020B0604020202020204" pitchFamily="34" charset="0"/>
                </a:rPr>
                <a:t>органов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0" i="0" u="none" strike="noStrike" cap="none" normalizeH="0" baseline="0">
                  <a:ln>
                    <a:noFill/>
                  </a:ln>
                  <a:solidFill>
                    <a:srgbClr val="3333CC"/>
                  </a:solidFill>
                  <a:effectLst/>
                  <a:latin typeface="Arial" panose="020B0604020202020204" pitchFamily="34" charset="0"/>
                </a:rPr>
                <a:t> по времени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0" i="0" u="none" strike="noStrike" cap="none" normalizeH="0" baseline="0">
                  <a:ln>
                    <a:noFill/>
                  </a:ln>
                  <a:solidFill>
                    <a:srgbClr val="3333CC"/>
                  </a:solidFill>
                  <a:effectLst/>
                  <a:latin typeface="Arial" panose="020B0604020202020204" pitchFamily="34" charset="0"/>
                </a:rPr>
                <a:t>закладки</a:t>
              </a:r>
            </a:p>
          </p:txBody>
        </p:sp>
        <p:sp>
          <p:nvSpPr>
            <p:cNvPr id="13" name="_s2072"/>
            <p:cNvSpPr>
              <a:spLocks noChangeArrowheads="1"/>
            </p:cNvSpPr>
            <p:nvPr/>
          </p:nvSpPr>
          <p:spPr bwMode="auto">
            <a:xfrm>
              <a:off x="4462" y="1790"/>
              <a:ext cx="1494" cy="1186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0" i="0" u="none" strike="noStrike" cap="none" normalizeH="0" baseline="0">
                  <a:ln>
                    <a:noFill/>
                  </a:ln>
                  <a:solidFill>
                    <a:srgbClr val="3333CC"/>
                  </a:solidFill>
                  <a:effectLst/>
                  <a:latin typeface="Arial" panose="020B0604020202020204" pitchFamily="34" charset="0"/>
                </a:rPr>
                <a:t>Преобразование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0" i="0" u="none" strike="noStrike" cap="none" normalizeH="0" baseline="0">
                  <a:ln>
                    <a:noFill/>
                  </a:ln>
                  <a:solidFill>
                    <a:srgbClr val="3333CC"/>
                  </a:solidFill>
                  <a:effectLst/>
                  <a:latin typeface="Arial" panose="020B0604020202020204" pitchFamily="34" charset="0"/>
                </a:rPr>
                <a:t>органов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0" i="0" u="none" strike="noStrike" cap="none" normalizeH="0" baseline="0">
                  <a:ln>
                    <a:noFill/>
                  </a:ln>
                  <a:solidFill>
                    <a:srgbClr val="3333CC"/>
                  </a:solidFill>
                  <a:effectLst/>
                  <a:latin typeface="Arial" panose="020B0604020202020204" pitchFamily="34" charset="0"/>
                </a:rPr>
                <a:t>как материал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0" i="0" u="none" strike="noStrike" cap="none" normalizeH="0" baseline="0">
                  <a:ln>
                    <a:noFill/>
                  </a:ln>
                  <a:solidFill>
                    <a:srgbClr val="3333CC"/>
                  </a:solidFill>
                  <a:effectLst/>
                  <a:latin typeface="Arial" panose="020B0604020202020204" pitchFamily="34" charset="0"/>
                </a:rPr>
                <a:t> для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0" i="0" u="none" strike="noStrike" cap="none" normalizeH="0" baseline="0">
                  <a:ln>
                    <a:noFill/>
                  </a:ln>
                  <a:solidFill>
                    <a:srgbClr val="3333CC"/>
                  </a:solidFill>
                  <a:effectLst/>
                  <a:latin typeface="Arial" panose="020B0604020202020204" pitchFamily="34" charset="0"/>
                </a:rPr>
                <a:t>эволюционных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0" i="0" u="none" strike="noStrike" cap="none" normalizeH="0" baseline="0">
                  <a:ln>
                    <a:noFill/>
                  </a:ln>
                  <a:solidFill>
                    <a:srgbClr val="3333CC"/>
                  </a:solidFill>
                  <a:effectLst/>
                  <a:latin typeface="Arial" panose="020B0604020202020204" pitchFamily="34" charset="0"/>
                </a:rPr>
                <a:t> направлений</a:t>
              </a: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err="1">
                <a:solidFill>
                  <a:schemeClr val="tx1"/>
                </a:solidFill>
              </a:rPr>
              <a:t>Онто</a:t>
            </a:r>
            <a:r>
              <a:rPr lang="ru-RU" sz="3600" b="1" dirty="0">
                <a:solidFill>
                  <a:schemeClr val="tx1"/>
                </a:solidFill>
              </a:rPr>
              <a:t>-филогенетические механизмы:</a:t>
            </a:r>
            <a:endParaRPr lang="ru-RU" sz="3600" b="1" dirty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57158" y="1928802"/>
            <a:ext cx="8329642" cy="4197361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b="1" dirty="0"/>
              <a:t>Рекапитуляция- </a:t>
            </a:r>
            <a:r>
              <a:rPr lang="ru-RU" dirty="0"/>
              <a:t>это процесс повторения структур, характерных для предков в ходе эмбриогенеза.</a:t>
            </a:r>
            <a:endParaRPr lang="ru-RU" b="1" dirty="0"/>
          </a:p>
          <a:p>
            <a:pPr>
              <a:lnSpc>
                <a:spcPct val="90000"/>
              </a:lnSpc>
            </a:pPr>
            <a:r>
              <a:rPr lang="ru-RU" b="1" dirty="0"/>
              <a:t>Параллелизмы </a:t>
            </a:r>
            <a:r>
              <a:rPr lang="ru-RU" dirty="0"/>
              <a:t>– независимое развитие сходных признаков в эволюции близкородственных групп организмов.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964</TotalTime>
  <Words>3189</Words>
  <Application>Microsoft Office PowerPoint</Application>
  <PresentationFormat>Экран (4:3)</PresentationFormat>
  <Paragraphs>299</Paragraphs>
  <Slides>66</Slides>
  <Notes>3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66</vt:i4>
      </vt:variant>
    </vt:vector>
  </HeadingPairs>
  <TitlesOfParts>
    <vt:vector size="77" baseType="lpstr">
      <vt:lpstr>Arial</vt:lpstr>
      <vt:lpstr>Calibri</vt:lpstr>
      <vt:lpstr>Cambria</vt:lpstr>
      <vt:lpstr>Franklin Gothic Book</vt:lpstr>
      <vt:lpstr>Perpetua</vt:lpstr>
      <vt:lpstr>Tahoma</vt:lpstr>
      <vt:lpstr>Wingdings</vt:lpstr>
      <vt:lpstr>Wingdings 2</vt:lpstr>
      <vt:lpstr>Справедливость</vt:lpstr>
      <vt:lpstr>Точечный рисунок</vt:lpstr>
      <vt:lpstr>Документ</vt:lpstr>
      <vt:lpstr>Филогенез систем органов  позвоночных животных</vt:lpstr>
      <vt:lpstr>ПЛАН ЛЕКЦИИ</vt:lpstr>
      <vt:lpstr>Онтогенез - основа филогенеза </vt:lpstr>
      <vt:lpstr>Биогенетический закон  Геккеля-Мюллера </vt:lpstr>
      <vt:lpstr>Презентация PowerPoint</vt:lpstr>
      <vt:lpstr>Презентация PowerPoint</vt:lpstr>
      <vt:lpstr>Презентация PowerPoint</vt:lpstr>
      <vt:lpstr>Презентация PowerPoint</vt:lpstr>
      <vt:lpstr>Онто-филогенетические механизмы:</vt:lpstr>
      <vt:lpstr>Презентация PowerPoint</vt:lpstr>
      <vt:lpstr>Ценогенезы</vt:lpstr>
      <vt:lpstr>Презентация PowerPoint</vt:lpstr>
      <vt:lpstr>Филэмбриогенезы</vt:lpstr>
      <vt:lpstr>Северцов разделил филэмбриогенезы на анаболии, девиации и архаллаксисы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Способы эволюционных преобразования органов</vt:lpstr>
      <vt:lpstr>Презентация PowerPoint</vt:lpstr>
      <vt:lpstr>Презентация PowerPoint</vt:lpstr>
      <vt:lpstr>Основные направления эволюции сердечно – сосудистой системы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Эволюция артериальных дуг</vt:lpstr>
      <vt:lpstr>Онтогенетически обусловленные пороки, связанным с нарушением развития сердца</vt:lpstr>
      <vt:lpstr>Презентация PowerPoint</vt:lpstr>
      <vt:lpstr>Презентация PowerPoint</vt:lpstr>
      <vt:lpstr>Презентация PowerPoint</vt:lpstr>
      <vt:lpstr>Атавистические пороки развития сосудов</vt:lpstr>
      <vt:lpstr>Презентация PowerPoint</vt:lpstr>
      <vt:lpstr>Презентация PowerPoint</vt:lpstr>
      <vt:lpstr>Презентация PowerPoint</vt:lpstr>
      <vt:lpstr>    Эволюция артериальных дуг</vt:lpstr>
      <vt:lpstr>Презентация PowerPoint</vt:lpstr>
      <vt:lpstr>Преобразование нефрона </vt:lpstr>
      <vt:lpstr>Преобразование нефрона </vt:lpstr>
      <vt:lpstr>Преобразование нефрона </vt:lpstr>
      <vt:lpstr>Презентация PowerPoint</vt:lpstr>
      <vt:lpstr>Преобразование Вольфова и Мюллерова каналов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Формирование пола у человека</vt:lpstr>
      <vt:lpstr>Презентация PowerPoint</vt:lpstr>
      <vt:lpstr>Презентация PowerPoint</vt:lpstr>
      <vt:lpstr>Презентация PowerPoint</vt:lpstr>
      <vt:lpstr>Онтофилогенетически обусловленные пороки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Филогенез систем органов позвоночных животных</dc:title>
  <dc:creator>Admin</dc:creator>
  <cp:lastModifiedBy>MixCom</cp:lastModifiedBy>
  <cp:revision>113</cp:revision>
  <dcterms:created xsi:type="dcterms:W3CDTF">2009-01-18T14:41:10Z</dcterms:created>
  <dcterms:modified xsi:type="dcterms:W3CDTF">2026-01-29T11:34:41Z</dcterms:modified>
</cp:coreProperties>
</file>