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4" r:id="rId14"/>
    <p:sldId id="269" r:id="rId15"/>
    <p:sldId id="272" r:id="rId16"/>
    <p:sldId id="273" r:id="rId17"/>
    <p:sldId id="270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и по запросу критические периоды развития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3200" dirty="0">
                <a:solidFill>
                  <a:schemeClr val="bg1"/>
                </a:solidFill>
              </a:rPr>
              <a:t>«КРИТИЧЕСКИЕ ПЕРИОДЫ РАЗВИТИЯ»</a:t>
            </a:r>
          </a:p>
          <a:p>
            <a:pPr algn="r">
              <a:buNone/>
            </a:pPr>
            <a:endParaRPr lang="ru-RU" sz="3200" dirty="0">
              <a:solidFill>
                <a:schemeClr val="bg1"/>
              </a:solidFill>
            </a:endParaRPr>
          </a:p>
          <a:p>
            <a:pPr algn="r">
              <a:buNone/>
            </a:pPr>
            <a:endParaRPr lang="ru-RU" sz="3200" dirty="0">
              <a:solidFill>
                <a:schemeClr val="bg1"/>
              </a:solidFill>
            </a:endParaRPr>
          </a:p>
          <a:p>
            <a:pPr algn="r">
              <a:buNone/>
            </a:pPr>
            <a:endParaRPr lang="ru-RU" sz="3200" dirty="0">
              <a:solidFill>
                <a:schemeClr val="bg1"/>
              </a:solidFill>
            </a:endParaRPr>
          </a:p>
          <a:p>
            <a:pPr algn="r">
              <a:buNone/>
            </a:pPr>
            <a:endParaRPr lang="ru-RU" sz="3200" dirty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ru-RU" sz="3200" dirty="0">
                <a:solidFill>
                  <a:schemeClr val="bg1"/>
                </a:solidFill>
              </a:rPr>
              <a:t>Лектор: </a:t>
            </a:r>
            <a:r>
              <a:rPr lang="ru-RU" sz="3200" dirty="0" err="1">
                <a:solidFill>
                  <a:schemeClr val="bg1"/>
                </a:solidFill>
              </a:rPr>
              <a:t>Хазраткулова</a:t>
            </a:r>
            <a:r>
              <a:rPr lang="ru-RU" sz="3200" dirty="0">
                <a:solidFill>
                  <a:schemeClr val="bg1"/>
                </a:solidFill>
              </a:rPr>
              <a:t> М.И</a:t>
            </a:r>
            <a:r>
              <a:rPr lang="ru-RU" sz="2000" dirty="0">
                <a:solidFill>
                  <a:schemeClr val="bg1"/>
                </a:solidFill>
              </a:rPr>
              <a:t>.</a:t>
            </a:r>
            <a:r>
              <a:rPr lang="kk-KZ" sz="2000" dirty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и по запросу 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714620"/>
            <a:ext cx="5715000" cy="36671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/>
              <a:t>План: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kk-KZ" dirty="0"/>
              <a:t>1)Различные критические периоды в онтогенезе.</a:t>
            </a:r>
          </a:p>
          <a:p>
            <a:pPr>
              <a:buNone/>
            </a:pPr>
            <a:r>
              <a:rPr lang="kk-KZ" dirty="0"/>
              <a:t>2)Врожденные пороки.Патологии.</a:t>
            </a:r>
          </a:p>
          <a:p>
            <a:pPr>
              <a:buNone/>
            </a:pPr>
            <a:r>
              <a:rPr lang="kk-KZ" dirty="0"/>
              <a:t>3)Факторы влияющие на развитие патологии.</a:t>
            </a:r>
          </a:p>
          <a:p>
            <a:pPr>
              <a:buNone/>
            </a:pPr>
            <a:r>
              <a:rPr lang="kk-KZ" dirty="0"/>
              <a:t>4)Заключение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В процессе онтогенеза существуют периоды повышенной чувствительности организма к повреждающему воздействию факторов внешней среды. Эти периоды получили название критических периодов развития. Впервые понятие критических периодов развития было сформулировано австралийским врачом </a:t>
            </a:r>
            <a:r>
              <a:rPr lang="ru-RU" dirty="0" err="1"/>
              <a:t>Норманом</a:t>
            </a:r>
            <a:r>
              <a:rPr lang="ru-RU" dirty="0"/>
              <a:t> </a:t>
            </a:r>
            <a:r>
              <a:rPr lang="ru-RU" dirty="0" err="1"/>
              <a:t>Грегом</a:t>
            </a:r>
            <a:r>
              <a:rPr lang="ru-RU" dirty="0"/>
              <a:t> в 1944 г. Значительный вклад в разработку положений теории критических периодов сделал российский эмбриолог П. Г. Светлов.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dirty="0"/>
              <a:t>Критические периоды развития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k-KZ" dirty="0"/>
              <a:t>Норман Грегг 1944г. Светлов П. 1960г.</a:t>
            </a:r>
          </a:p>
          <a:p>
            <a:r>
              <a:rPr lang="kk-KZ" dirty="0"/>
              <a:t>1)Прогенез или гаметогенез</a:t>
            </a:r>
          </a:p>
          <a:p>
            <a:r>
              <a:rPr lang="kk-KZ" dirty="0"/>
              <a:t>2)Оплодотворение </a:t>
            </a:r>
          </a:p>
          <a:p>
            <a:r>
              <a:rPr lang="kk-KZ" dirty="0"/>
              <a:t>3)Имплантация</a:t>
            </a:r>
          </a:p>
          <a:p>
            <a:r>
              <a:rPr lang="kk-KZ" dirty="0"/>
              <a:t>4)Гаструляция и нейруляция</a:t>
            </a:r>
          </a:p>
          <a:p>
            <a:r>
              <a:rPr lang="kk-KZ" dirty="0"/>
              <a:t>5)Усиленный рост головного мозга (15-20 нед.)</a:t>
            </a:r>
          </a:p>
          <a:p>
            <a:r>
              <a:rPr lang="kk-KZ" dirty="0"/>
              <a:t>6)Органо- и системогенез</a:t>
            </a:r>
          </a:p>
          <a:p>
            <a:r>
              <a:rPr lang="kk-KZ" dirty="0"/>
              <a:t>7)Рождение</a:t>
            </a:r>
          </a:p>
          <a:p>
            <a:r>
              <a:rPr lang="kk-KZ" dirty="0"/>
              <a:t>8)Период новорожденности и 1 год жизни</a:t>
            </a:r>
          </a:p>
          <a:p>
            <a:r>
              <a:rPr lang="kk-KZ" dirty="0"/>
              <a:t>9)Половое созревание (11-16лет)</a:t>
            </a:r>
          </a:p>
          <a:p>
            <a:r>
              <a:rPr lang="kk-KZ" dirty="0"/>
              <a:t>10)Менопауза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Почвой для возникновения критических периодов является переход организма зародыша от одного морфофункционального этапа к следующему, качественно отличного от предыдущего. Качественная перестройка организма при этом сопровождается: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910" y="600076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/>
              <a:t>Пролифирация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357554" y="600076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/>
              <a:t>Детерминация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215074" y="585789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/>
              <a:t>Дифференциация</a:t>
            </a:r>
            <a:endParaRPr lang="ru-RU" dirty="0"/>
          </a:p>
        </p:txBody>
      </p:sp>
      <p:pic>
        <p:nvPicPr>
          <p:cNvPr id="13314" name="Picture 2" descr="Картинки по запросу 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500306"/>
            <a:ext cx="5124450" cy="3209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7901014" cy="250033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/>
              <a:t>У человека П.Г. Светлов выделил 3 критических периода: 1) имплантация (6-7-е сутки после оплодотворения яйцеклетки); 2) </a:t>
            </a:r>
            <a:r>
              <a:rPr lang="ru-RU" dirty="0" err="1"/>
              <a:t>плацентация</a:t>
            </a:r>
            <a:r>
              <a:rPr lang="ru-RU" dirty="0"/>
              <a:t> (окончание 2-ой недели беременности); 3) перинатальный период (роды). Последний период отличается резким изменением в организме характера кровообращения, газообмена, питания, выделения и др.</a:t>
            </a:r>
          </a:p>
        </p:txBody>
      </p:sp>
      <p:pic>
        <p:nvPicPr>
          <p:cNvPr id="11266" name="Picture 2" descr="Картинки по запросу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143248"/>
            <a:ext cx="6667500" cy="333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Первый критический период</a:t>
            </a:r>
          </a:p>
          <a:p>
            <a:r>
              <a:rPr lang="ru-RU" dirty="0"/>
              <a:t>Это первые три месяца беременности, то есть время, когда происходит закладка и формирование тканей и органов плода.</a:t>
            </a:r>
          </a:p>
          <a:p>
            <a:r>
              <a:rPr lang="ru-RU" dirty="0"/>
              <a:t>Особенно уязвим зародыш на 5–6-й день после зачатия, когда происходит прикрепление оплодотворенного яйца в полости матки. В этот период развития зародыш либо переносит воздействие повреждающих факторов без отрицательных последствий, либо погибает (закон «все или ничего»).</a:t>
            </a:r>
          </a:p>
          <a:p>
            <a:r>
              <a:rPr lang="ru-RU" dirty="0"/>
              <a:t>3–8 неделя беременности – в этот период идет процесс формирования </a:t>
            </a:r>
            <a:r>
              <a:rPr lang="ru-RU" dirty="0" err="1"/>
              <a:t>плаценты,который</a:t>
            </a:r>
            <a:r>
              <a:rPr lang="ru-RU" dirty="0"/>
              <a:t> совпадает с этапом деления  клеток будущих органов и систем плода (органогенез).</a:t>
            </a:r>
          </a:p>
          <a:p>
            <a:r>
              <a:rPr lang="ru-RU" dirty="0"/>
              <a:t>Поражение зародыша именно в этот период ведет к возникновению врожденных пороков развития. При этом анатомические нарушения возникают  в тех органах, которые в момент действия вредных факторов активно развивались.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артинки по запросу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389120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bg1"/>
                </a:solidFill>
              </a:rPr>
              <a:t>Второй критический период:</a:t>
            </a:r>
          </a:p>
          <a:p>
            <a:r>
              <a:rPr lang="ru-RU" dirty="0">
                <a:solidFill>
                  <a:schemeClr val="bg1"/>
                </a:solidFill>
              </a:rPr>
              <a:t>15-20-я неделя беременности. В этот период происходит усиленный рост головного мозга.</a:t>
            </a:r>
          </a:p>
          <a:p>
            <a:r>
              <a:rPr lang="ru-RU" dirty="0">
                <a:solidFill>
                  <a:schemeClr val="bg1"/>
                </a:solidFill>
              </a:rPr>
              <a:t>20-24 неделя. В этот срок наряду с дальнейшим ростом органов плода происходит становление и развитие важнейших функциональных систем его организма (кровообращения, свертываемости крови, центральной нервной системы и других). Повреждение плода в это время не приводит к пороку развития, но может обусловить возникновение внутриутробного заболевания.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4614866" cy="5395930"/>
          </a:xfrm>
        </p:spPr>
        <p:txBody>
          <a:bodyPr>
            <a:normAutofit/>
          </a:bodyPr>
          <a:lstStyle/>
          <a:p>
            <a:r>
              <a:rPr lang="ru-RU" dirty="0"/>
              <a:t>Третий критический период:</a:t>
            </a:r>
          </a:p>
          <a:p>
            <a:r>
              <a:rPr lang="ru-RU" dirty="0"/>
              <a:t>28-34 недели беременности. Повреждающие воздействия, а в частности, острые инфекционные заболевания матери, в этот период могут привести к преждевременным родам, рождению маловесных, слабых и даже мертворожденных детей.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194" name="Picture 2" descr="Картинки по запросу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714488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/>
          <a:lstStyle/>
          <a:p>
            <a:r>
              <a:rPr lang="kk-KZ" dirty="0"/>
              <a:t>5-6 день после зачатия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428736"/>
            <a:ext cx="3571900" cy="43891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kk-KZ" dirty="0"/>
              <a:t>Процесс имплантации может нарушаться:</a:t>
            </a:r>
          </a:p>
          <a:p>
            <a:r>
              <a:rPr lang="kk-KZ" dirty="0"/>
              <a:t>При аномалиях строения матки</a:t>
            </a:r>
          </a:p>
          <a:p>
            <a:r>
              <a:rPr lang="kk-KZ" dirty="0"/>
              <a:t>При травмах эндометрия</a:t>
            </a:r>
          </a:p>
          <a:p>
            <a:r>
              <a:rPr lang="kk-KZ" dirty="0"/>
              <a:t>При наличии миомы матки</a:t>
            </a:r>
          </a:p>
          <a:p>
            <a:r>
              <a:rPr lang="kk-KZ" dirty="0"/>
              <a:t>При рубце на матке после кесарева сечения и других операций.</a:t>
            </a:r>
            <a:endParaRPr lang="ru-RU" dirty="0"/>
          </a:p>
        </p:txBody>
      </p:sp>
      <p:pic>
        <p:nvPicPr>
          <p:cNvPr id="7172" name="Picture 4" descr="Картинки по запросу 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428736"/>
            <a:ext cx="3751163" cy="4782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dirty="0"/>
              <a:t>Развитие осевых зачатков органов, плацентария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4329114" cy="438912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kk-KZ" dirty="0"/>
              <a:t>Основные гормональные расстройства, приводящие к выкидышам:</a:t>
            </a:r>
          </a:p>
          <a:p>
            <a:r>
              <a:rPr lang="kk-KZ" dirty="0"/>
              <a:t>Нарушение функции яичников;</a:t>
            </a:r>
          </a:p>
          <a:p>
            <a:r>
              <a:rPr lang="kk-KZ" dirty="0"/>
              <a:t>Усиление выработки в организме женщины мужских половых гормонов;</a:t>
            </a:r>
          </a:p>
          <a:p>
            <a:r>
              <a:rPr lang="kk-KZ" dirty="0"/>
              <a:t>Нарушение функции щитовидной железы</a:t>
            </a:r>
            <a:endParaRPr lang="ru-RU" dirty="0"/>
          </a:p>
        </p:txBody>
      </p:sp>
      <p:pic>
        <p:nvPicPr>
          <p:cNvPr id="6146" name="Picture 2" descr="Картинки по запросу 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214554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kk-KZ" dirty="0"/>
              <a:t>15-20 неделя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dirty="0"/>
              <a:t>Период усиленного развития головного мозга.</a:t>
            </a:r>
          </a:p>
          <a:p>
            <a:pPr algn="ctr">
              <a:buNone/>
            </a:pPr>
            <a:r>
              <a:rPr lang="kk-KZ" sz="2800" dirty="0"/>
              <a:t>20-24 неделя</a:t>
            </a:r>
            <a:endParaRPr lang="ru-RU" sz="2800" dirty="0"/>
          </a:p>
          <a:p>
            <a:pPr>
              <a:buNone/>
            </a:pPr>
            <a:r>
              <a:rPr lang="ru-RU" sz="2800" dirty="0"/>
              <a:t>Период формирования основных функциональных систем организм.</a:t>
            </a:r>
          </a:p>
        </p:txBody>
      </p:sp>
      <p:pic>
        <p:nvPicPr>
          <p:cNvPr id="4" name="Picture 2" descr="Картинки по запросу 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857628"/>
            <a:ext cx="3752836" cy="28146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8610" name="Picture 2" descr="Картинки по запросу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572428" cy="928694"/>
          </a:xfrm>
        </p:spPr>
        <p:txBody>
          <a:bodyPr>
            <a:noAutofit/>
          </a:bodyPr>
          <a:lstStyle/>
          <a:p>
            <a:r>
              <a:rPr lang="kk-KZ" sz="3200" dirty="0"/>
              <a:t>Сроки возникновения некоторых аномалий развития эмбрионов и плодов человека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kk-KZ" dirty="0"/>
              <a:t>26-сутка: Анэнцефалия- отсутствие головного мозга, свода костей черепа</a:t>
            </a:r>
          </a:p>
          <a:p>
            <a:pPr>
              <a:buNone/>
            </a:pPr>
            <a:r>
              <a:rPr lang="kk-KZ" dirty="0"/>
              <a:t>28-сутка:Менингомиелоцеле-выбухание оболочек и тканей спинного мозга</a:t>
            </a:r>
          </a:p>
          <a:p>
            <a:pPr>
              <a:buNone/>
            </a:pPr>
            <a:r>
              <a:rPr lang="kk-KZ" dirty="0"/>
              <a:t>30-сутка:Экстрофия мочевого пузыря</a:t>
            </a:r>
          </a:p>
          <a:p>
            <a:pPr>
              <a:buNone/>
            </a:pPr>
            <a:r>
              <a:rPr lang="kk-KZ" dirty="0"/>
              <a:t>36-сутка:Заячья губа</a:t>
            </a:r>
          </a:p>
          <a:p>
            <a:pPr>
              <a:buNone/>
            </a:pPr>
            <a:r>
              <a:rPr lang="kk-KZ" dirty="0"/>
              <a:t>6 недель:Атрезия и свищи прямой кишки, возникновение диафрагмальной грыжи</a:t>
            </a:r>
          </a:p>
          <a:p>
            <a:pPr>
              <a:buNone/>
            </a:pPr>
            <a:r>
              <a:rPr lang="kk-KZ" dirty="0"/>
              <a:t>9-10 недель:Расщелина верхней челюсти и неба</a:t>
            </a:r>
          </a:p>
          <a:p>
            <a:pPr>
              <a:buNone/>
            </a:pPr>
            <a:r>
              <a:rPr lang="kk-KZ" dirty="0"/>
              <a:t>10-недель: Омфалоцеле-грыжа пуповинная</a:t>
            </a:r>
          </a:p>
          <a:p>
            <a:pPr>
              <a:buNone/>
            </a:pPr>
            <a:r>
              <a:rPr lang="kk-KZ" dirty="0"/>
              <a:t>12-недель:Гипосладия</a:t>
            </a:r>
          </a:p>
          <a:p>
            <a:pPr>
              <a:buNone/>
            </a:pPr>
            <a:r>
              <a:rPr lang="kk-KZ" dirty="0"/>
              <a:t>7-10месяцев: Крипторхизм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ритические периоды эмбрионального развит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Критические периоды эмбрионального развит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57364"/>
            <a:ext cx="9144000" cy="39290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dirty="0"/>
              <a:t>Неблагоприятные факторы ведущие к развитию аномалий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k-KZ" dirty="0"/>
              <a:t>Гипоксия</a:t>
            </a:r>
          </a:p>
          <a:p>
            <a:r>
              <a:rPr lang="kk-KZ" dirty="0"/>
              <a:t>Переохлаждение</a:t>
            </a:r>
          </a:p>
          <a:p>
            <a:r>
              <a:rPr lang="kk-KZ" dirty="0"/>
              <a:t>Перегревание</a:t>
            </a:r>
          </a:p>
          <a:p>
            <a:r>
              <a:rPr lang="kk-KZ" dirty="0"/>
              <a:t>Врачебные препараты</a:t>
            </a:r>
          </a:p>
          <a:p>
            <a:r>
              <a:rPr lang="kk-KZ" dirty="0"/>
              <a:t>Токсины</a:t>
            </a:r>
          </a:p>
          <a:p>
            <a:r>
              <a:rPr lang="kk-KZ" dirty="0"/>
              <a:t>Продукты химического производства</a:t>
            </a:r>
          </a:p>
          <a:p>
            <a:r>
              <a:rPr lang="kk-KZ" dirty="0"/>
              <a:t>Возбудители вирусных и бактериальных инфекций и.т.д.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эмбриолог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24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>
                <a:solidFill>
                  <a:schemeClr val="tx1"/>
                </a:solidFill>
              </a:rPr>
              <a:t>Заключение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kk-KZ" dirty="0"/>
              <a:t>В процессе индивидуального развития имеются критические периоды, когда повышена чувствительность развивающегося организма к воздействию факторов внешней и внутренней среды.</a:t>
            </a:r>
          </a:p>
          <a:p>
            <a:pPr>
              <a:buNone/>
            </a:pPr>
            <a:r>
              <a:rPr lang="kk-KZ" dirty="0"/>
              <a:t>Эти факторы влияют на правильное развитие плода и могут привести к различным врожденным патологиям и порокам.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5">
      <a:dk1>
        <a:sysClr val="windowText" lastClr="000000"/>
      </a:dk1>
      <a:lt1>
        <a:sysClr val="window" lastClr="FFFFFF"/>
      </a:lt1>
      <a:dk2>
        <a:srgbClr val="2DACEB"/>
      </a:dk2>
      <a:lt2>
        <a:srgbClr val="FF0000"/>
      </a:lt2>
      <a:accent1>
        <a:srgbClr val="FF0000"/>
      </a:accent1>
      <a:accent2>
        <a:srgbClr val="0F6FC6"/>
      </a:accent2>
      <a:accent3>
        <a:srgbClr val="009DD9"/>
      </a:accent3>
      <a:accent4>
        <a:srgbClr val="C00000"/>
      </a:accent4>
      <a:accent5>
        <a:srgbClr val="E30303"/>
      </a:accent5>
      <a:accent6>
        <a:srgbClr val="20C8F7"/>
      </a:accent6>
      <a:hlink>
        <a:srgbClr val="073763"/>
      </a:hlink>
      <a:folHlink>
        <a:srgbClr val="670801"/>
      </a:folHlink>
    </a:clrScheme>
    <a:fontScheme name="Другая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88</TotalTime>
  <Words>684</Words>
  <Application>Microsoft Office PowerPoint</Application>
  <PresentationFormat>Экран (4:3)</PresentationFormat>
  <Paragraphs>81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Times New Roman</vt:lpstr>
      <vt:lpstr>Wingdings 2</vt:lpstr>
      <vt:lpstr>Поток</vt:lpstr>
      <vt:lpstr>Презентация PowerPoint</vt:lpstr>
      <vt:lpstr>План:</vt:lpstr>
      <vt:lpstr>Презентация PowerPoint</vt:lpstr>
      <vt:lpstr>Критические периоды развития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5-6 день после зачатия</vt:lpstr>
      <vt:lpstr>Развитие осевых зачатков органов, плацентария</vt:lpstr>
      <vt:lpstr>15-20 неделя</vt:lpstr>
      <vt:lpstr>Презентация PowerPoint</vt:lpstr>
      <vt:lpstr>Сроки возникновения некоторых аномалий развития эмбрионов и плодов человека</vt:lpstr>
      <vt:lpstr>Презентация PowerPoint</vt:lpstr>
      <vt:lpstr>Презентация PowerPoint</vt:lpstr>
      <vt:lpstr>Неблагоприятные факторы ведущие к развитию аномалий</vt:lpstr>
      <vt:lpstr>Заключение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Акерке.Дана</dc:creator>
  <cp:lastModifiedBy>MixCom</cp:lastModifiedBy>
  <cp:revision>14</cp:revision>
  <dcterms:created xsi:type="dcterms:W3CDTF">2016-10-06T15:42:02Z</dcterms:created>
  <dcterms:modified xsi:type="dcterms:W3CDTF">2026-01-29T11:13:46Z</dcterms:modified>
</cp:coreProperties>
</file>