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60" r:id="rId4"/>
    <p:sldId id="261" r:id="rId5"/>
    <p:sldId id="281" r:id="rId6"/>
    <p:sldId id="265" r:id="rId7"/>
    <p:sldId id="266" r:id="rId8"/>
    <p:sldId id="270" r:id="rId9"/>
    <p:sldId id="268" r:id="rId10"/>
    <p:sldId id="271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14" autoAdjust="0"/>
  </p:normalViewPr>
  <p:slideViewPr>
    <p:cSldViewPr>
      <p:cViewPr varScale="1">
        <p:scale>
          <a:sx n="69" d="100"/>
          <a:sy n="69" d="100"/>
        </p:scale>
        <p:origin x="45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6760-AD56-4A5C-A33F-C067858D8DD0}" type="datetimeFigureOut">
              <a:rPr lang="ru-RU" smtClean="0"/>
              <a:pPr/>
              <a:t>30.08.2025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5CE1-0296-4AFA-BE98-ACAAD30E2D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6760-AD56-4A5C-A33F-C067858D8DD0}" type="datetimeFigureOut">
              <a:rPr lang="ru-RU" smtClean="0"/>
              <a:pPr/>
              <a:t>30.08.2025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5CE1-0296-4AFA-BE98-ACAAD30E2D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6760-AD56-4A5C-A33F-C067858D8DD0}" type="datetimeFigureOut">
              <a:rPr lang="ru-RU" smtClean="0"/>
              <a:pPr/>
              <a:t>30.08.2025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5CE1-0296-4AFA-BE98-ACAAD30E2D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6760-AD56-4A5C-A33F-C067858D8DD0}" type="datetimeFigureOut">
              <a:rPr lang="ru-RU" smtClean="0"/>
              <a:pPr/>
              <a:t>30.08.2025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5CE1-0296-4AFA-BE98-ACAAD30E2D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6760-AD56-4A5C-A33F-C067858D8DD0}" type="datetimeFigureOut">
              <a:rPr lang="ru-RU" smtClean="0"/>
              <a:pPr/>
              <a:t>30.08.2025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5CE1-0296-4AFA-BE98-ACAAD30E2D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6760-AD56-4A5C-A33F-C067858D8DD0}" type="datetimeFigureOut">
              <a:rPr lang="ru-RU" smtClean="0"/>
              <a:pPr/>
              <a:t>30.08.2025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5CE1-0296-4AFA-BE98-ACAAD30E2D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6760-AD56-4A5C-A33F-C067858D8DD0}" type="datetimeFigureOut">
              <a:rPr lang="ru-RU" smtClean="0"/>
              <a:pPr/>
              <a:t>30.08.2025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5CE1-0296-4AFA-BE98-ACAAD30E2D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6760-AD56-4A5C-A33F-C067858D8DD0}" type="datetimeFigureOut">
              <a:rPr lang="ru-RU" smtClean="0"/>
              <a:pPr/>
              <a:t>30.08.2025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5CE1-0296-4AFA-BE98-ACAAD30E2D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6760-AD56-4A5C-A33F-C067858D8DD0}" type="datetimeFigureOut">
              <a:rPr lang="ru-RU" smtClean="0"/>
              <a:pPr/>
              <a:t>30.08.2025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5CE1-0296-4AFA-BE98-ACAAD30E2D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6760-AD56-4A5C-A33F-C067858D8DD0}" type="datetimeFigureOut">
              <a:rPr lang="ru-RU" smtClean="0"/>
              <a:pPr/>
              <a:t>30.08.2025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5CE1-0296-4AFA-BE98-ACAAD30E2D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6760-AD56-4A5C-A33F-C067858D8DD0}" type="datetimeFigureOut">
              <a:rPr lang="ru-RU" smtClean="0"/>
              <a:pPr/>
              <a:t>30.08.2025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5CE1-0296-4AFA-BE98-ACAAD30E2D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BDC6760-AD56-4A5C-A33F-C067858D8DD0}" type="datetimeFigureOut">
              <a:rPr lang="ru-RU" smtClean="0"/>
              <a:pPr/>
              <a:t>30.08.2025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3175CE1-0296-4AFA-BE98-ACAAD30E2D4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9612" y="1266575"/>
            <a:ext cx="7128792" cy="489364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МЕСТОИМЕНИЕ </a:t>
            </a:r>
          </a:p>
          <a:p>
            <a:endParaRPr lang="ru-RU" sz="4800" dirty="0" smtClean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r>
              <a:rPr lang="ru-RU" sz="48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КАК ЧАСТЬ РЕЧИ </a:t>
            </a:r>
            <a:endParaRPr lang="en-US" sz="4800" dirty="0" smtClean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endParaRPr lang="en-US" sz="2400" dirty="0" smtClean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endParaRPr lang="en-US" sz="2400" dirty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endParaRPr lang="en-US" sz="2400" dirty="0" smtClean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endParaRPr lang="en-US" sz="2400" dirty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endParaRPr lang="en-US" sz="2400" dirty="0" smtClean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endParaRPr lang="en-US" sz="2400" dirty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r>
              <a:rPr lang="en-US" sz="24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                </a:t>
            </a:r>
            <a:r>
              <a:rPr lang="ru-RU" sz="24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Выполнила: </a:t>
            </a:r>
            <a:r>
              <a:rPr lang="ru-RU" sz="2400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Мирзаева</a:t>
            </a:r>
            <a:r>
              <a:rPr lang="ru-RU" sz="24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Э.Т.</a:t>
            </a:r>
            <a:endParaRPr lang="ru-RU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49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8064896" cy="6051760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351889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5729248"/>
              </p:ext>
            </p:extLst>
          </p:nvPr>
        </p:nvGraphicFramePr>
        <p:xfrm>
          <a:off x="1043608" y="980728"/>
          <a:ext cx="7524825" cy="9745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855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9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96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4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Что мы знаем о местоимении</a:t>
                      </a:r>
                      <a:endParaRPr lang="ru-RU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2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Что мы хотим узнать</a:t>
                      </a:r>
                      <a:endParaRPr lang="ru-RU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2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Что мы узнали</a:t>
                      </a:r>
                      <a:endParaRPr lang="ru-RU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852894"/>
              </p:ext>
            </p:extLst>
          </p:nvPr>
        </p:nvGraphicFramePr>
        <p:xfrm>
          <a:off x="1043609" y="1916832"/>
          <a:ext cx="7552879" cy="43395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922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2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7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03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2. Местоимения бывают личными:</a:t>
                      </a:r>
                      <a:br>
                        <a:rPr lang="ru-RU" sz="2400" dirty="0">
                          <a:effectLst/>
                        </a:rPr>
                      </a:br>
                      <a:r>
                        <a:rPr lang="ru-RU" sz="2400" dirty="0">
                          <a:effectLst/>
                        </a:rPr>
                        <a:t>я, мы,</a:t>
                      </a:r>
                      <a:br>
                        <a:rPr lang="ru-RU" sz="2400" dirty="0">
                          <a:effectLst/>
                        </a:rPr>
                      </a:br>
                      <a:r>
                        <a:rPr lang="ru-RU" sz="2400" dirty="0">
                          <a:effectLst/>
                        </a:rPr>
                        <a:t>ты, вы,</a:t>
                      </a:r>
                      <a:br>
                        <a:rPr lang="ru-RU" sz="2400" dirty="0">
                          <a:effectLst/>
                        </a:rPr>
                      </a:br>
                      <a:r>
                        <a:rPr lang="ru-RU" sz="2400" dirty="0">
                          <a:effectLst/>
                        </a:rPr>
                        <a:t>он, она, оно, они.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2. Только личными бывают местоимения?</a:t>
                      </a:r>
                      <a:br>
                        <a:rPr lang="ru-RU" sz="2400" dirty="0">
                          <a:effectLst/>
                        </a:rPr>
                      </a:br>
                      <a:r>
                        <a:rPr lang="ru-RU" sz="2400" dirty="0">
                          <a:effectLst/>
                        </a:rPr>
                        <a:t>Имеют ли местоимения ещё какие-нибудь постоянные признаки?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2. </a:t>
                      </a: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</a:rPr>
                        <a:t>Местоимения бывают не только личными. Имеют 9 разрядов.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113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124744"/>
            <a:ext cx="74888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Я и мы, ты и вы,</a:t>
            </a:r>
            <a:br>
              <a:rPr lang="ru-RU" sz="36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Он, она, оно, они —</a:t>
            </a:r>
            <a:br>
              <a:rPr lang="ru-RU" sz="36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Все слова отличные,</a:t>
            </a:r>
            <a:br>
              <a:rPr lang="ru-RU" sz="36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Важные и личные.</a:t>
            </a:r>
            <a:br>
              <a:rPr lang="ru-RU" sz="36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Это без сомнения</a:t>
            </a:r>
            <a:br>
              <a:rPr lang="ru-RU" sz="36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Всё…. </a:t>
            </a:r>
          </a:p>
        </p:txBody>
      </p:sp>
    </p:spTree>
    <p:extLst>
      <p:ext uri="{BB962C8B-B14F-4D97-AF65-F5344CB8AC3E}">
        <p14:creationId xmlns:p14="http://schemas.microsoft.com/office/powerpoint/2010/main" val="3735539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4295734"/>
              </p:ext>
            </p:extLst>
          </p:nvPr>
        </p:nvGraphicFramePr>
        <p:xfrm>
          <a:off x="899592" y="260648"/>
          <a:ext cx="7200800" cy="6189614"/>
        </p:xfrm>
        <a:graphic>
          <a:graphicData uri="http://schemas.openxmlformats.org/drawingml/2006/table">
            <a:tbl>
              <a:tblPr firstRow="1" firstCol="1" bandRow="1"/>
              <a:tblGrid>
                <a:gridCol w="3096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01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Что мы знаем о местоимении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57" marR="32657" marT="32657" marB="3265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Что мы хотим узнать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57" marR="32657" marT="32657" marB="3265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Что мы узнали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57" marR="32657" marT="32657" marB="3265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9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 Местоимение – самостоятельная часть речи, указывает на предметы, но не называет их.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57" marR="32657" marT="32657" marB="3265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 Что обозначают местоимения?</a:t>
                      </a:r>
                      <a:b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Только ли на предметы указывают местоимения?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57" marR="32657" marT="32657" marB="3265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57" marR="32657" marT="32657" marB="3265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398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 Местоимения бывают личными:</a:t>
                      </a:r>
                      <a:b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я, мы,</a:t>
                      </a:r>
                      <a:b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ты, вы,</a:t>
                      </a:r>
                      <a:b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он, она, оно, они.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57" marR="32657" marT="32657" marB="3265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 Только личными бывают местоимения?</a:t>
                      </a:r>
                      <a:b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Имеют ли местоимения ещё какие-нибудь постоянные признаки?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57" marR="32657" marT="32657" marB="3265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57" marR="32657" marT="32657" marB="3265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98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 Местоимения изменяются по числам и падежам.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57" marR="32657" marT="32657" marB="3265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 Всегда ли местоимения изменяются по числам и падежам. Как ещё могут изменяться местоимения?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57" marR="32657" marT="32657" marB="3265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57" marR="32657" marT="32657" marB="3265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981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4. В предложении местоимения могут быть подлежащими и дополнениями.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57" marR="32657" marT="32657" marB="3265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4. Могут ли местоимения быть и другими членами предложения?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57" marR="32657" marT="32657" marB="3265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57" marR="32657" marT="32657" marB="3265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714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783487"/>
              </p:ext>
            </p:extLst>
          </p:nvPr>
        </p:nvGraphicFramePr>
        <p:xfrm>
          <a:off x="871538" y="620688"/>
          <a:ext cx="7408863" cy="51400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696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9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96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791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Что мы знаем о местоимении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800">
                          <a:effectLst/>
                        </a:rPr>
                        <a:t>Что мы хотим узнать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800">
                          <a:effectLst/>
                        </a:rPr>
                        <a:t>Что мы узнали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1. Местоимение – самостоятельная часть речи, указывает на предметы, но не называет их.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1. Что обозначают местоимения?</a:t>
                      </a:r>
                      <a:br>
                        <a:rPr lang="ru-RU" sz="1800">
                          <a:effectLst/>
                        </a:rPr>
                      </a:br>
                      <a:r>
                        <a:rPr lang="ru-RU" sz="1800">
                          <a:effectLst/>
                        </a:rPr>
                        <a:t>Только ли на предметы указывают местоимения?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1. Местоимение – самостоятельная часть речи, которая указывает на предметы, признаки и количества, но не называет их.</a:t>
                      </a:r>
                      <a:br>
                        <a:rPr lang="ru-RU" sz="1800" dirty="0">
                          <a:effectLst/>
                        </a:rPr>
                      </a:br>
                      <a:r>
                        <a:rPr lang="ru-RU" sz="1800" dirty="0">
                          <a:effectLst/>
                        </a:rPr>
                        <a:t>Заменяют имена </a:t>
                      </a:r>
                      <a:r>
                        <a:rPr lang="ru-RU" sz="1800" dirty="0" err="1">
                          <a:effectLst/>
                        </a:rPr>
                        <a:t>сущ-ые</a:t>
                      </a:r>
                      <a:r>
                        <a:rPr lang="ru-RU" sz="1800" dirty="0">
                          <a:effectLst/>
                        </a:rPr>
                        <a:t>, имена </a:t>
                      </a:r>
                      <a:r>
                        <a:rPr lang="ru-RU" sz="1800" dirty="0" err="1">
                          <a:effectLst/>
                        </a:rPr>
                        <a:t>прил-ые</a:t>
                      </a:r>
                      <a:r>
                        <a:rPr lang="ru-RU" sz="1800" dirty="0">
                          <a:effectLst/>
                        </a:rPr>
                        <a:t> и числит-</a:t>
                      </a:r>
                      <a:r>
                        <a:rPr lang="ru-RU" sz="1800" dirty="0" err="1">
                          <a:effectLst/>
                        </a:rPr>
                        <a:t>ые</a:t>
                      </a:r>
                      <a:r>
                        <a:rPr lang="ru-RU" sz="1800" dirty="0">
                          <a:effectLst/>
                        </a:rPr>
                        <a:t>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618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626478"/>
              </p:ext>
            </p:extLst>
          </p:nvPr>
        </p:nvGraphicFramePr>
        <p:xfrm>
          <a:off x="323528" y="166322"/>
          <a:ext cx="8136904" cy="5976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39467">
                <a:tc>
                  <a:txBody>
                    <a:bodyPr/>
                    <a:lstStyle/>
                    <a:p>
                      <a:r>
                        <a:rPr lang="ru-RU" sz="24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Местоимения-существительные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Местоимения-прилагательные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Местоимения-числительные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2834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1.КТО? ЧТО?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1.КАКОЙ? ЧЕЙ?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СКОЛЬКО?</a:t>
                      </a:r>
                    </a:p>
                    <a:p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9865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ОНА</a:t>
                      </a:r>
                      <a:endParaRPr lang="ru-RU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СВОИ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НЕСКОЛЬКО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05414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ТАКАЯ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969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969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969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974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5" y="188640"/>
            <a:ext cx="5328591" cy="2016224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МОРФОЛОГИЧЕСКИЕ ПРИЗНАКИ МЕСТОИМЕНИЙ</a:t>
            </a:r>
            <a:endParaRPr 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5499828" y="476672"/>
            <a:ext cx="3456384" cy="5400600"/>
          </a:xfrm>
        </p:spPr>
        <p:txBody>
          <a:bodyPr>
            <a:normAutofit/>
          </a:bodyPr>
          <a:lstStyle/>
          <a:p>
            <a:r>
              <a:rPr lang="ru-RU" sz="28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Задание.</a:t>
            </a:r>
          </a:p>
          <a:p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Замените повторяющееся слово местоимениями. </a:t>
            </a:r>
            <a:r>
              <a:rPr lang="ru-RU" sz="2800" dirty="0" smtClean="0"/>
              <a:t>Выпишите </a:t>
            </a:r>
            <a:r>
              <a:rPr lang="ru-RU" sz="2800" dirty="0"/>
              <a:t> </a:t>
            </a:r>
            <a:r>
              <a:rPr lang="ru-RU" sz="2800" dirty="0" smtClean="0"/>
              <a:t>выделен-</a:t>
            </a:r>
            <a:r>
              <a:rPr lang="ru-RU" sz="2800" dirty="0" err="1" smtClean="0"/>
              <a:t>ные</a:t>
            </a:r>
            <a:r>
              <a:rPr lang="ru-RU" sz="2800" dirty="0" smtClean="0"/>
              <a:t> </a:t>
            </a:r>
            <a:r>
              <a:rPr lang="ru-RU" sz="2800" dirty="0"/>
              <a:t>местоимения вместе с теми словами, к которым они относятся. Определите </a:t>
            </a:r>
            <a:r>
              <a:rPr lang="ru-RU" sz="2800" dirty="0" smtClean="0"/>
              <a:t>местоимений.</a:t>
            </a:r>
            <a:endParaRPr lang="ru-RU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44824"/>
            <a:ext cx="5472608" cy="477121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77223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19256" cy="208256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доме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 нас жил ёжик, он был ручной. Когда его </a:t>
            </a:r>
            <a:r>
              <a:rPr lang="ru-RU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гладили, </a:t>
            </a:r>
            <a:r>
              <a:rPr lang="ru-RU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он прижимал к спине колючки и делался совсем мягким. За это мы его прозвали Пушком.</a:t>
            </a:r>
            <a:r>
              <a:rPr lang="ru-RU" sz="3200" dirty="0">
                <a:solidFill>
                  <a:schemeClr val="tx2"/>
                </a:solidFill>
              </a:rPr>
              <a:t/>
            </a:r>
            <a:br>
              <a:rPr lang="ru-RU" sz="3200" dirty="0">
                <a:solidFill>
                  <a:schemeClr val="tx2"/>
                </a:solidFill>
              </a:rPr>
            </a:br>
            <a:endParaRPr 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1619672" y="2420888"/>
            <a:ext cx="6624736" cy="3672408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7030A0"/>
                </a:solidFill>
              </a:rPr>
              <a:t>Жил у нас ( </a:t>
            </a:r>
            <a:r>
              <a:rPr lang="ru-RU" sz="2800" dirty="0" err="1" smtClean="0">
                <a:solidFill>
                  <a:srgbClr val="7030A0"/>
                </a:solidFill>
              </a:rPr>
              <a:t>мн.ч</a:t>
            </a:r>
            <a:r>
              <a:rPr lang="ru-RU" sz="2800" dirty="0" smtClean="0">
                <a:solidFill>
                  <a:srgbClr val="7030A0"/>
                </a:solidFill>
              </a:rPr>
              <a:t>., </a:t>
            </a:r>
            <a:r>
              <a:rPr lang="ru-RU" sz="2800" dirty="0" err="1" smtClean="0">
                <a:solidFill>
                  <a:srgbClr val="7030A0"/>
                </a:solidFill>
              </a:rPr>
              <a:t>род.п</a:t>
            </a:r>
            <a:r>
              <a:rPr lang="ru-RU" sz="2800" dirty="0" smtClean="0">
                <a:solidFill>
                  <a:srgbClr val="7030A0"/>
                </a:solidFill>
              </a:rPr>
              <a:t>.)</a:t>
            </a:r>
          </a:p>
          <a:p>
            <a:r>
              <a:rPr lang="ru-RU" sz="2800" dirty="0" smtClean="0">
                <a:solidFill>
                  <a:srgbClr val="7030A0"/>
                </a:solidFill>
              </a:rPr>
              <a:t>Он был ( </a:t>
            </a:r>
            <a:r>
              <a:rPr lang="ru-RU" sz="2800" dirty="0" err="1" smtClean="0">
                <a:solidFill>
                  <a:srgbClr val="7030A0"/>
                </a:solidFill>
              </a:rPr>
              <a:t>м.р</a:t>
            </a:r>
            <a:r>
              <a:rPr lang="ru-RU" sz="2800" dirty="0" smtClean="0">
                <a:solidFill>
                  <a:srgbClr val="7030A0"/>
                </a:solidFill>
              </a:rPr>
              <a:t>., </a:t>
            </a:r>
            <a:r>
              <a:rPr lang="ru-RU" sz="2800" dirty="0">
                <a:solidFill>
                  <a:srgbClr val="7030A0"/>
                </a:solidFill>
              </a:rPr>
              <a:t>ед.ч.,</a:t>
            </a:r>
            <a:r>
              <a:rPr lang="ru-RU" sz="2800" dirty="0" err="1" smtClean="0">
                <a:solidFill>
                  <a:srgbClr val="7030A0"/>
                </a:solidFill>
              </a:rPr>
              <a:t>им.п</a:t>
            </a:r>
            <a:r>
              <a:rPr lang="ru-RU" sz="2800" dirty="0" smtClean="0">
                <a:solidFill>
                  <a:srgbClr val="7030A0"/>
                </a:solidFill>
              </a:rPr>
              <a:t> )</a:t>
            </a:r>
          </a:p>
          <a:p>
            <a:r>
              <a:rPr lang="ru-RU" sz="2800" dirty="0" smtClean="0">
                <a:solidFill>
                  <a:srgbClr val="7030A0"/>
                </a:solidFill>
              </a:rPr>
              <a:t>Гладили его </a:t>
            </a:r>
            <a:r>
              <a:rPr lang="ru-RU" sz="2800" dirty="0">
                <a:solidFill>
                  <a:srgbClr val="7030A0"/>
                </a:solidFill>
              </a:rPr>
              <a:t>( </a:t>
            </a:r>
            <a:r>
              <a:rPr lang="ru-RU" sz="2800" dirty="0" err="1" smtClean="0">
                <a:solidFill>
                  <a:srgbClr val="7030A0"/>
                </a:solidFill>
              </a:rPr>
              <a:t>м.р</a:t>
            </a:r>
            <a:r>
              <a:rPr lang="ru-RU" sz="2800" dirty="0">
                <a:solidFill>
                  <a:srgbClr val="7030A0"/>
                </a:solidFill>
              </a:rPr>
              <a:t>., ед.ч</a:t>
            </a:r>
            <a:r>
              <a:rPr lang="ru-RU" sz="2800" dirty="0" smtClean="0">
                <a:solidFill>
                  <a:srgbClr val="7030A0"/>
                </a:solidFill>
              </a:rPr>
              <a:t>.,</a:t>
            </a:r>
            <a:r>
              <a:rPr lang="ru-RU" sz="2800" dirty="0" err="1" smtClean="0">
                <a:solidFill>
                  <a:srgbClr val="7030A0"/>
                </a:solidFill>
              </a:rPr>
              <a:t>род.п</a:t>
            </a:r>
            <a:r>
              <a:rPr lang="ru-RU" sz="2800" dirty="0" smtClean="0">
                <a:solidFill>
                  <a:srgbClr val="7030A0"/>
                </a:solidFill>
              </a:rPr>
              <a:t>.)</a:t>
            </a:r>
          </a:p>
          <a:p>
            <a:r>
              <a:rPr lang="ru-RU" sz="2800" dirty="0" smtClean="0">
                <a:solidFill>
                  <a:srgbClr val="7030A0"/>
                </a:solidFill>
              </a:rPr>
              <a:t>Он прижимал </a:t>
            </a:r>
            <a:r>
              <a:rPr lang="ru-RU" sz="2800" dirty="0">
                <a:solidFill>
                  <a:srgbClr val="7030A0"/>
                </a:solidFill>
              </a:rPr>
              <a:t>( </a:t>
            </a:r>
            <a:r>
              <a:rPr lang="ru-RU" sz="2800" dirty="0" err="1" smtClean="0">
                <a:solidFill>
                  <a:srgbClr val="7030A0"/>
                </a:solidFill>
              </a:rPr>
              <a:t>м.р</a:t>
            </a:r>
            <a:r>
              <a:rPr lang="ru-RU" sz="2800" dirty="0">
                <a:solidFill>
                  <a:srgbClr val="7030A0"/>
                </a:solidFill>
              </a:rPr>
              <a:t>., ед.ч.,</a:t>
            </a:r>
            <a:r>
              <a:rPr lang="ru-RU" sz="2800" dirty="0" err="1">
                <a:solidFill>
                  <a:srgbClr val="7030A0"/>
                </a:solidFill>
              </a:rPr>
              <a:t>им.п</a:t>
            </a:r>
            <a:r>
              <a:rPr lang="ru-RU" sz="2800" dirty="0" smtClean="0">
                <a:solidFill>
                  <a:srgbClr val="7030A0"/>
                </a:solidFill>
              </a:rPr>
              <a:t>.)</a:t>
            </a:r>
            <a:endParaRPr lang="ru-RU" sz="2800" dirty="0">
              <a:solidFill>
                <a:srgbClr val="7030A0"/>
              </a:solidFill>
            </a:endParaRPr>
          </a:p>
          <a:p>
            <a:r>
              <a:rPr lang="ru-RU" sz="2800" dirty="0">
                <a:solidFill>
                  <a:srgbClr val="7030A0"/>
                </a:solidFill>
              </a:rPr>
              <a:t>Прозвали его ( </a:t>
            </a:r>
            <a:r>
              <a:rPr lang="ru-RU" sz="2800" dirty="0" err="1">
                <a:solidFill>
                  <a:srgbClr val="7030A0"/>
                </a:solidFill>
              </a:rPr>
              <a:t>м.р</a:t>
            </a:r>
            <a:r>
              <a:rPr lang="ru-RU" sz="2800" dirty="0">
                <a:solidFill>
                  <a:srgbClr val="7030A0"/>
                </a:solidFill>
              </a:rPr>
              <a:t>., ед.ч.,</a:t>
            </a:r>
            <a:r>
              <a:rPr lang="ru-RU" sz="2800" dirty="0" err="1">
                <a:solidFill>
                  <a:srgbClr val="7030A0"/>
                </a:solidFill>
              </a:rPr>
              <a:t>род.п</a:t>
            </a:r>
            <a:r>
              <a:rPr lang="ru-RU" sz="2800" dirty="0">
                <a:solidFill>
                  <a:srgbClr val="7030A0"/>
                </a:solidFill>
              </a:rPr>
              <a:t>.</a:t>
            </a:r>
            <a:endParaRPr lang="ru-RU" sz="2800" dirty="0" smtClean="0">
              <a:solidFill>
                <a:srgbClr val="7030A0"/>
              </a:solidFill>
            </a:endParaRPr>
          </a:p>
          <a:p>
            <a:r>
              <a:rPr lang="ru-RU" sz="2800" dirty="0" smtClean="0">
                <a:solidFill>
                  <a:srgbClr val="7030A0"/>
                </a:solidFill>
              </a:rPr>
              <a:t>Мы прозвали </a:t>
            </a:r>
            <a:r>
              <a:rPr lang="ru-RU" sz="2800" dirty="0">
                <a:solidFill>
                  <a:srgbClr val="7030A0"/>
                </a:solidFill>
              </a:rPr>
              <a:t>( мн.ч</a:t>
            </a:r>
            <a:r>
              <a:rPr lang="ru-RU" sz="2800" dirty="0" smtClean="0">
                <a:solidFill>
                  <a:srgbClr val="7030A0"/>
                </a:solidFill>
              </a:rPr>
              <a:t>.,</a:t>
            </a:r>
            <a:r>
              <a:rPr lang="ru-RU" sz="2800" dirty="0" err="1" smtClean="0">
                <a:solidFill>
                  <a:srgbClr val="7030A0"/>
                </a:solidFill>
              </a:rPr>
              <a:t>им.п</a:t>
            </a:r>
            <a:r>
              <a:rPr lang="ru-RU" sz="2800" dirty="0" smtClean="0">
                <a:solidFill>
                  <a:srgbClr val="7030A0"/>
                </a:solidFill>
              </a:rPr>
              <a:t>.))</a:t>
            </a:r>
            <a:endParaRPr lang="ru-RU" sz="2800" dirty="0">
              <a:solidFill>
                <a:srgbClr val="7030A0"/>
              </a:solidFill>
            </a:endParaRPr>
          </a:p>
          <a:p>
            <a:r>
              <a:rPr lang="ru-RU" sz="2800" dirty="0" smtClean="0">
                <a:solidFill>
                  <a:srgbClr val="7030A0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64197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2259887"/>
              </p:ext>
            </p:extLst>
          </p:nvPr>
        </p:nvGraphicFramePr>
        <p:xfrm>
          <a:off x="251520" y="260648"/>
          <a:ext cx="8568952" cy="64957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087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0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41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08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Что мы знаем о местоимении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69" marR="40469" marT="40469" marB="4046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800" dirty="0">
                          <a:effectLst/>
                        </a:rPr>
                        <a:t>Что мы хотим узнать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69" marR="40469" marT="40469" marB="4046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800" dirty="0">
                          <a:effectLst/>
                        </a:rPr>
                        <a:t>Что мы узнали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69" marR="40469" marT="40469" marB="4046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84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1. Местоимение – самостоятельная часть речи, указывает на предметы, но не называет их.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69" marR="40469" marT="40469" marB="40469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1. Что обозначают местоимения?</a:t>
                      </a:r>
                      <a:br>
                        <a:rPr lang="ru-RU" sz="1800" dirty="0">
                          <a:effectLst/>
                        </a:rPr>
                      </a:br>
                      <a:r>
                        <a:rPr lang="ru-RU" sz="1800" dirty="0">
                          <a:effectLst/>
                        </a:rPr>
                        <a:t>Только ли на предметы указывают местоимения?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69" marR="40469" marT="40469" marB="40469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1. Местоимение – самостоятельная часть речи, которая указывает на предметы, признаки и количества, но не называет их.</a:t>
                      </a:r>
                      <a:br>
                        <a:rPr lang="ru-RU" sz="1800" dirty="0">
                          <a:effectLst/>
                        </a:rPr>
                      </a:br>
                      <a:r>
                        <a:rPr lang="ru-RU" sz="1800" dirty="0">
                          <a:effectLst/>
                        </a:rPr>
                        <a:t>Заменяют имена </a:t>
                      </a:r>
                      <a:r>
                        <a:rPr lang="ru-RU" sz="1800" dirty="0" err="1">
                          <a:effectLst/>
                        </a:rPr>
                        <a:t>сущ-ые</a:t>
                      </a:r>
                      <a:r>
                        <a:rPr lang="ru-RU" sz="1800" dirty="0">
                          <a:effectLst/>
                        </a:rPr>
                        <a:t>, имена </a:t>
                      </a:r>
                      <a:r>
                        <a:rPr lang="ru-RU" sz="1800" dirty="0" err="1">
                          <a:effectLst/>
                        </a:rPr>
                        <a:t>прил-ые</a:t>
                      </a:r>
                      <a:r>
                        <a:rPr lang="ru-RU" sz="1800" dirty="0">
                          <a:effectLst/>
                        </a:rPr>
                        <a:t> и числит-</a:t>
                      </a:r>
                      <a:r>
                        <a:rPr lang="ru-RU" sz="1800" dirty="0" err="1">
                          <a:effectLst/>
                        </a:rPr>
                        <a:t>ые</a:t>
                      </a:r>
                      <a:r>
                        <a:rPr lang="ru-RU" sz="1800" dirty="0">
                          <a:effectLst/>
                        </a:rPr>
                        <a:t>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69" marR="40469" marT="40469" marB="4046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96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3. Местоимения изменяются по числам и падежам.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69" marR="40469" marT="40469" marB="40469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3. Всегда ли местоимения изменяются по числам и падежам. Как ещё могут изменяться местоимения?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69" marR="40469" marT="40469" marB="40469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</a:rPr>
                        <a:t>3. Местоимения, как правило, изменяются по падежам. Есть местоимения, которые, изменяются по родам и числам.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69" marR="40469" marT="40469" marB="4046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3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69" marR="40469" marT="40469" marB="40469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69" marR="40469" marT="40469" marB="40469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69" marR="40469" marT="40469" marB="4046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555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8651957"/>
              </p:ext>
            </p:extLst>
          </p:nvPr>
        </p:nvGraphicFramePr>
        <p:xfrm>
          <a:off x="871538" y="980728"/>
          <a:ext cx="7408863" cy="9745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696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9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96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Что мы знаем о местоимении</a:t>
                      </a: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2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Что мы хотим узнать</a:t>
                      </a: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2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Что мы узнали</a:t>
                      </a: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3872910"/>
              </p:ext>
            </p:extLst>
          </p:nvPr>
        </p:nvGraphicFramePr>
        <p:xfrm>
          <a:off x="899592" y="2060847"/>
          <a:ext cx="7408863" cy="38164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696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9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96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64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2400" dirty="0">
                          <a:effectLst/>
                        </a:rPr>
                        <a:t>4. В предложении местоимения могут быть подлежащими и дополнениями.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2400" dirty="0">
                          <a:effectLst/>
                        </a:rPr>
                        <a:t>4. Могут ли местоимения быть и другими членами предложения?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</a:rPr>
                        <a:t>4. В предложении местоимения обычно бывают подлежащими, дополнениями и определениями</a:t>
                      </a:r>
                      <a:r>
                        <a:rPr lang="ru-RU" sz="2400" dirty="0">
                          <a:effectLst/>
                        </a:rPr>
                        <a:t>.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231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</TotalTime>
  <Words>465</Words>
  <Application>Microsoft Office PowerPoint</Application>
  <PresentationFormat>Экран (4:3)</PresentationFormat>
  <Paragraphs>70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 Black</vt:lpstr>
      <vt:lpstr>Calibri</vt:lpstr>
      <vt:lpstr>Georgia</vt:lpstr>
      <vt:lpstr>Times New Roman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МОРФОЛОГИЧЕСКИЕ ПРИЗНАКИ МЕСТОИМЕНИЙ</vt:lpstr>
      <vt:lpstr>В доме у нас жил ёжик, он был ручной. Когда его гладили, он прижимал к спине колючки и делался совсем мягким. За это мы его прозвали Пушком.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РУССКОГО ЯЗЫКА  В 6 КЛАССЕ</dc:title>
  <dc:creator>Пользователь</dc:creator>
  <cp:lastModifiedBy>Admin</cp:lastModifiedBy>
  <cp:revision>27</cp:revision>
  <dcterms:created xsi:type="dcterms:W3CDTF">2021-02-23T14:32:39Z</dcterms:created>
  <dcterms:modified xsi:type="dcterms:W3CDTF">2025-08-30T15:31:07Z</dcterms:modified>
</cp:coreProperties>
</file>