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8" r:id="rId4"/>
    <p:sldId id="259" r:id="rId5"/>
    <p:sldId id="260" r:id="rId6"/>
    <p:sldId id="261" r:id="rId7"/>
    <p:sldId id="273" r:id="rId8"/>
    <p:sldId id="262" r:id="rId9"/>
    <p:sldId id="274" r:id="rId10"/>
    <p:sldId id="263" r:id="rId11"/>
    <p:sldId id="275" r:id="rId12"/>
    <p:sldId id="264" r:id="rId13"/>
    <p:sldId id="265" r:id="rId14"/>
    <p:sldId id="277" r:id="rId15"/>
    <p:sldId id="266" r:id="rId16"/>
    <p:sldId id="278" r:id="rId17"/>
    <p:sldId id="267" r:id="rId18"/>
    <p:sldId id="279" r:id="rId19"/>
    <p:sldId id="268" r:id="rId20"/>
    <p:sldId id="269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6271DF1-2A5A-4E01-B140-F7E9D1A85E22}">
          <p14:sldIdLst>
            <p14:sldId id="256"/>
            <p14:sldId id="258"/>
            <p14:sldId id="259"/>
            <p14:sldId id="260"/>
            <p14:sldId id="261"/>
            <p14:sldId id="273"/>
            <p14:sldId id="262"/>
            <p14:sldId id="274"/>
            <p14:sldId id="263"/>
            <p14:sldId id="275"/>
            <p14:sldId id="264"/>
            <p14:sldId id="265"/>
            <p14:sldId id="277"/>
            <p14:sldId id="266"/>
            <p14:sldId id="278"/>
            <p14:sldId id="267"/>
            <p14:sldId id="279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>
      <p:cViewPr varScale="1">
        <p:scale>
          <a:sx n="74" d="100"/>
          <a:sy n="74" d="100"/>
        </p:scale>
        <p:origin x="31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89776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112941"/>
            <a:ext cx="5429288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3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860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858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93390-EB43-45EE-8F57-BE4AD01613E8}" type="datetimeFigureOut">
              <a:rPr lang="en-US" smtClean="0"/>
              <a:pPr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57157-A18D-4EDB-B7B6-7D5ABFCD4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89776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r>
              <a:rPr lang="en-US" b="1" dirty="0" smtClean="0"/>
              <a:t> </a:t>
            </a:r>
            <a:r>
              <a:rPr lang="ru-RU" b="1" dirty="0" smtClean="0"/>
              <a:t>"</a:t>
            </a:r>
            <a:r>
              <a:rPr lang="ru-RU" b="1" dirty="0"/>
              <a:t>Разряды местоимений"</a:t>
            </a:r>
            <a:br>
              <a:rPr lang="ru-RU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4221088"/>
            <a:ext cx="3917120" cy="1752600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Выполнила: </a:t>
            </a:r>
            <a:r>
              <a:rPr lang="ru-RU" sz="2400" b="1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Мирзаева</a:t>
            </a:r>
            <a:r>
              <a:rPr lang="ru-RU" sz="2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Э.Т.</a:t>
            </a:r>
            <a:endParaRPr lang="ru-RU" sz="24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u="sng" dirty="0">
                <a:solidFill>
                  <a:srgbClr val="00B0F0"/>
                </a:solidFill>
                <a:latin typeface="KB ChopinScript" pitchFamily="2" charset="0"/>
              </a:rPr>
              <a:t>Разряды </a:t>
            </a:r>
            <a:r>
              <a:rPr lang="ru-RU" sz="4800" b="1" u="sng" dirty="0" smtClean="0">
                <a:solidFill>
                  <a:srgbClr val="00B0F0"/>
                </a:solidFill>
                <a:latin typeface="KB ChopinScript" pitchFamily="2" charset="0"/>
              </a:rPr>
              <a:t>местоимений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KB ChopinScript" pitchFamily="2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116973"/>
              </p:ext>
            </p:extLst>
          </p:nvPr>
        </p:nvGraphicFramePr>
        <p:xfrm>
          <a:off x="251520" y="1484784"/>
          <a:ext cx="8784976" cy="46085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Разряд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Пример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Личные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Я, ты, мы, вы, он(она, оно), они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Возвратное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+mn-lt"/>
                        </a:rPr>
                        <a:t>Себя </a:t>
                      </a:r>
                      <a:endParaRPr lang="ru-RU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Притяжательные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Мой, твой, наш, ваш, свой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Вопросительные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Относительные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Неопределенные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Отрицательные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Определительные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Указательные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77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33670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Вопросительные </a:t>
            </a:r>
            <a:r>
              <a:rPr lang="ru-RU" b="1" dirty="0" smtClean="0">
                <a:solidFill>
                  <a:srgbClr val="00B050"/>
                </a:solidFill>
              </a:rPr>
              <a:t>местоимения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Кто?, что?, какой?, чей?, сколько?, каков? </a:t>
            </a:r>
            <a:r>
              <a:rPr lang="ru-RU" dirty="0">
                <a:solidFill>
                  <a:srgbClr val="0070C0"/>
                </a:solidFill>
              </a:rPr>
              <a:t>Они служат для выражения вопроса. </a:t>
            </a:r>
            <a:r>
              <a:rPr lang="ru-RU" dirty="0"/>
              <a:t>Вопросительное местоимение который употребляется в выражении который час. </a:t>
            </a:r>
            <a:r>
              <a:rPr lang="ru-RU" sz="3600" dirty="0" smtClean="0"/>
              <a:t>Местоимения</a:t>
            </a:r>
          </a:p>
          <a:p>
            <a:pPr marL="0" indent="0" algn="ctr">
              <a:buNone/>
            </a:pPr>
            <a:r>
              <a:rPr lang="ru-RU" sz="3600" dirty="0" smtClean="0"/>
              <a:t> </a:t>
            </a:r>
            <a:r>
              <a:rPr lang="ru-RU" sz="3600" dirty="0">
                <a:solidFill>
                  <a:srgbClr val="FF0000"/>
                </a:solidFill>
              </a:rPr>
              <a:t>кто и что </a:t>
            </a:r>
            <a:endParaRPr lang="ru-RU" sz="36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3600" dirty="0" smtClean="0"/>
              <a:t>не </a:t>
            </a:r>
            <a:r>
              <a:rPr lang="ru-RU" sz="3600" dirty="0"/>
              <a:t>изменяется по родам и числам</a:t>
            </a:r>
          </a:p>
        </p:txBody>
      </p:sp>
    </p:spTree>
    <p:extLst>
      <p:ext uri="{BB962C8B-B14F-4D97-AF65-F5344CB8AC3E}">
        <p14:creationId xmlns:p14="http://schemas.microsoft.com/office/powerpoint/2010/main" val="135523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489654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Относительные </a:t>
            </a:r>
            <a:r>
              <a:rPr lang="ru-RU" b="1" dirty="0" smtClean="0">
                <a:solidFill>
                  <a:srgbClr val="00B050"/>
                </a:solidFill>
              </a:rPr>
              <a:t>местоимения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Кто, что, какой, чей, который, сколько, каков </a:t>
            </a:r>
            <a:r>
              <a:rPr lang="ru-RU" b="1" dirty="0">
                <a:solidFill>
                  <a:srgbClr val="0070C0"/>
                </a:solidFill>
              </a:rPr>
              <a:t>Если они употребляются без вопроса для связи простых предложений в составе сложного. </a:t>
            </a:r>
            <a:endParaRPr lang="ru-RU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Относительные </a:t>
            </a:r>
            <a:r>
              <a:rPr lang="ru-RU" b="1" dirty="0">
                <a:solidFill>
                  <a:srgbClr val="0070C0"/>
                </a:solidFill>
              </a:rPr>
              <a:t>местоимения могут быть разными членами предложения</a:t>
            </a:r>
          </a:p>
        </p:txBody>
      </p:sp>
    </p:spTree>
    <p:extLst>
      <p:ext uri="{BB962C8B-B14F-4D97-AF65-F5344CB8AC3E}">
        <p14:creationId xmlns:p14="http://schemas.microsoft.com/office/powerpoint/2010/main" val="80312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u="sng" dirty="0">
                <a:solidFill>
                  <a:srgbClr val="00B0F0"/>
                </a:solidFill>
                <a:latin typeface="KB ChopinScript" pitchFamily="2" charset="0"/>
              </a:rPr>
              <a:t>Разряды </a:t>
            </a:r>
            <a:r>
              <a:rPr lang="ru-RU" sz="4800" b="1" u="sng" dirty="0" smtClean="0">
                <a:solidFill>
                  <a:srgbClr val="00B0F0"/>
                </a:solidFill>
                <a:latin typeface="KB ChopinScript" pitchFamily="2" charset="0"/>
              </a:rPr>
              <a:t>местоимений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KB ChopinScript" pitchFamily="2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402231"/>
              </p:ext>
            </p:extLst>
          </p:nvPr>
        </p:nvGraphicFramePr>
        <p:xfrm>
          <a:off x="251520" y="1484784"/>
          <a:ext cx="8784976" cy="46085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Разряд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Пример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Личные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Я, ты, мы, вы, он(она, оно), они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Возвратное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+mn-lt"/>
                        </a:rPr>
                        <a:t>Себя </a:t>
                      </a:r>
                      <a:endParaRPr lang="ru-RU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Притяжательные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Мой, твой, наш, ваш, свой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1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Вопросительно</a:t>
                      </a: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</a:rPr>
                        <a:t> - о</a:t>
                      </a: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тносительные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Кто?, что?, какой?, чей?, сколько?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Неопределенные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Отрицательные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Определительные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Указательные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04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568952" cy="525658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Неопределенные </a:t>
            </a:r>
            <a:r>
              <a:rPr lang="ru-RU" b="1" dirty="0" smtClean="0">
                <a:solidFill>
                  <a:srgbClr val="00B050"/>
                </a:solidFill>
              </a:rPr>
              <a:t>местоимения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Некоторый, несколько, некто, нечто, кто-то, что-то, кто-нибудь, кое-кто, какой-то 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B0F0"/>
                </a:solidFill>
              </a:rPr>
              <a:t>Данные </a:t>
            </a:r>
            <a:r>
              <a:rPr lang="ru-RU" dirty="0">
                <a:solidFill>
                  <a:srgbClr val="00B0F0"/>
                </a:solidFill>
              </a:rPr>
              <a:t>местоимения указывают на </a:t>
            </a:r>
            <a:r>
              <a:rPr lang="ru-RU" dirty="0" smtClean="0">
                <a:solidFill>
                  <a:srgbClr val="FF0000"/>
                </a:solidFill>
              </a:rPr>
              <a:t>неопределённые предметы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признаки</a:t>
            </a:r>
            <a:endParaRPr lang="ru-RU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количества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Изменяются, кроме </a:t>
            </a:r>
            <a:r>
              <a:rPr lang="ru-RU" dirty="0">
                <a:solidFill>
                  <a:srgbClr val="FF0000"/>
                </a:solidFill>
              </a:rPr>
              <a:t>некто и нечто</a:t>
            </a:r>
            <a:r>
              <a:rPr lang="ru-RU" dirty="0"/>
              <a:t>, по падежам.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Некоторые </a:t>
            </a:r>
            <a:r>
              <a:rPr lang="ru-RU" dirty="0"/>
              <a:t>изменяются по родам и числам.</a:t>
            </a:r>
          </a:p>
        </p:txBody>
      </p:sp>
    </p:spTree>
    <p:extLst>
      <p:ext uri="{BB962C8B-B14F-4D97-AF65-F5344CB8AC3E}">
        <p14:creationId xmlns:p14="http://schemas.microsoft.com/office/powerpoint/2010/main" val="21834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u="sng" dirty="0">
                <a:solidFill>
                  <a:srgbClr val="00B0F0"/>
                </a:solidFill>
                <a:latin typeface="KB ChopinScript" pitchFamily="2" charset="0"/>
              </a:rPr>
              <a:t>Разряды </a:t>
            </a:r>
            <a:r>
              <a:rPr lang="ru-RU" sz="4800" b="1" u="sng" dirty="0" smtClean="0">
                <a:solidFill>
                  <a:srgbClr val="00B0F0"/>
                </a:solidFill>
                <a:latin typeface="KB ChopinScript" pitchFamily="2" charset="0"/>
              </a:rPr>
              <a:t>местоимений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KB ChopinScript" pitchFamily="2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022600"/>
              </p:ext>
            </p:extLst>
          </p:nvPr>
        </p:nvGraphicFramePr>
        <p:xfrm>
          <a:off x="251520" y="1484784"/>
          <a:ext cx="8784976" cy="484869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Разряд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Пример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Личные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Я, ты, мы, вы, он(она, оно), они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Возвратное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+mn-lt"/>
                        </a:rPr>
                        <a:t>Себя </a:t>
                      </a:r>
                      <a:endParaRPr lang="ru-RU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Притяжательные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Мой, твой, наш, ваш, свой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1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Вопросительно</a:t>
                      </a: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</a:rPr>
                        <a:t> - о</a:t>
                      </a: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тносительные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Кто?, что?, какой?, чей?, сколько?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Неопределенные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Некоторый, несколько, некто, нечто, кто-то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Отрицательные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Определительные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Указательные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414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583264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Отрицательные местоимения 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Никто</a:t>
            </a:r>
            <a:r>
              <a:rPr lang="ru-RU" b="1" dirty="0">
                <a:solidFill>
                  <a:srgbClr val="FF0000"/>
                </a:solidFill>
              </a:rPr>
              <a:t>, ничто, некого, нечего, никакой, ничей </a:t>
            </a:r>
            <a:r>
              <a:rPr lang="ru-RU" b="1" dirty="0">
                <a:solidFill>
                  <a:srgbClr val="0070C0"/>
                </a:solidFill>
              </a:rPr>
              <a:t>Отрицательные местоимения образованы от вопросительных с помощью приставок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не – </a:t>
            </a:r>
            <a:r>
              <a:rPr lang="ru-RU" b="1" dirty="0">
                <a:solidFill>
                  <a:srgbClr val="0070C0"/>
                </a:solidFill>
              </a:rPr>
              <a:t>и</a:t>
            </a:r>
            <a:r>
              <a:rPr lang="ru-RU" b="1" dirty="0">
                <a:solidFill>
                  <a:srgbClr val="FF0000"/>
                </a:solidFill>
              </a:rPr>
              <a:t> ни </a:t>
            </a:r>
            <a:r>
              <a:rPr lang="ru-RU" b="1" dirty="0">
                <a:solidFill>
                  <a:srgbClr val="0070C0"/>
                </a:solidFill>
              </a:rPr>
              <a:t>– Они выражают отсутствие чего-либо: </a:t>
            </a:r>
            <a:r>
              <a:rPr lang="ru-RU" b="1" dirty="0">
                <a:solidFill>
                  <a:srgbClr val="C00000"/>
                </a:solidFill>
              </a:rPr>
              <a:t>предмета, признака, количества</a:t>
            </a:r>
            <a:r>
              <a:rPr lang="ru-RU" b="1" dirty="0">
                <a:solidFill>
                  <a:srgbClr val="00B050"/>
                </a:solidFill>
              </a:rPr>
              <a:t>. 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Приставка </a:t>
            </a:r>
            <a:r>
              <a:rPr lang="ru-RU" b="1" dirty="0">
                <a:solidFill>
                  <a:srgbClr val="FF0000"/>
                </a:solidFill>
              </a:rPr>
              <a:t>не</a:t>
            </a:r>
            <a:r>
              <a:rPr lang="ru-RU" b="1" dirty="0">
                <a:solidFill>
                  <a:srgbClr val="00B050"/>
                </a:solidFill>
              </a:rPr>
              <a:t> – </a:t>
            </a:r>
            <a:r>
              <a:rPr lang="ru-RU" b="1" dirty="0">
                <a:solidFill>
                  <a:srgbClr val="FF0000"/>
                </a:solidFill>
              </a:rPr>
              <a:t>всегда ударная</a:t>
            </a:r>
            <a:r>
              <a:rPr lang="ru-RU" b="1" dirty="0">
                <a:solidFill>
                  <a:srgbClr val="00B050"/>
                </a:solidFill>
              </a:rPr>
              <a:t>, 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приставка </a:t>
            </a:r>
            <a:r>
              <a:rPr lang="ru-RU" b="1" dirty="0">
                <a:solidFill>
                  <a:srgbClr val="7030A0"/>
                </a:solidFill>
              </a:rPr>
              <a:t>ни</a:t>
            </a:r>
            <a:r>
              <a:rPr lang="ru-RU" b="1" dirty="0">
                <a:solidFill>
                  <a:srgbClr val="00B050"/>
                </a:solidFill>
              </a:rPr>
              <a:t> – </a:t>
            </a:r>
            <a:r>
              <a:rPr lang="ru-RU" b="1" dirty="0">
                <a:solidFill>
                  <a:srgbClr val="7030A0"/>
                </a:solidFill>
              </a:rPr>
              <a:t>безударная</a:t>
            </a:r>
            <a:r>
              <a:rPr lang="ru-RU" b="1" dirty="0" smtClean="0">
                <a:solidFill>
                  <a:srgbClr val="00B05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Изменяются по падежам, местоимения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некого, нечего не имеют </a:t>
            </a:r>
            <a:r>
              <a:rPr lang="ru-RU" b="1" dirty="0" err="1">
                <a:solidFill>
                  <a:schemeClr val="accent6">
                    <a:lumMod val="75000"/>
                  </a:schemeClr>
                </a:solidFill>
              </a:rPr>
              <a:t>И.п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68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u="sng" dirty="0">
                <a:solidFill>
                  <a:srgbClr val="00B0F0"/>
                </a:solidFill>
                <a:latin typeface="KB ChopinScript" pitchFamily="2" charset="0"/>
              </a:rPr>
              <a:t>Разряды </a:t>
            </a:r>
            <a:r>
              <a:rPr lang="ru-RU" sz="4800" b="1" u="sng" dirty="0" smtClean="0">
                <a:solidFill>
                  <a:srgbClr val="00B0F0"/>
                </a:solidFill>
                <a:latin typeface="KB ChopinScript" pitchFamily="2" charset="0"/>
              </a:rPr>
              <a:t>местоимений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KB ChopinScript" pitchFamily="2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629152"/>
              </p:ext>
            </p:extLst>
          </p:nvPr>
        </p:nvGraphicFramePr>
        <p:xfrm>
          <a:off x="251520" y="1484784"/>
          <a:ext cx="8784976" cy="484869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Разряд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Пример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Личные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Я, ты, мы, вы, он(она, оно), они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Возвратное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+mn-lt"/>
                        </a:rPr>
                        <a:t>Себя </a:t>
                      </a:r>
                      <a:endParaRPr lang="ru-RU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Притяжательные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Мой, твой, наш, ваш, свой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17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Вопросительно</a:t>
                      </a:r>
                      <a:r>
                        <a:rPr lang="ru-RU" sz="2400" b="1" baseline="0" dirty="0" smtClean="0">
                          <a:solidFill>
                            <a:srgbClr val="C00000"/>
                          </a:solidFill>
                        </a:rPr>
                        <a:t> - о</a:t>
                      </a: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тносительные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Кто?, что?, какой?, чей?, сколько?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Неопределенные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Некоторый, несколько, некто, нечто, кто-то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Отрицательные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Никто, ничто, некого, нечего, никакой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Определительные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Указательные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589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5904656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Определительные местоимения 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Сам</a:t>
            </a:r>
            <a:r>
              <a:rPr lang="ru-RU" b="1" dirty="0">
                <a:solidFill>
                  <a:srgbClr val="FF0000"/>
                </a:solidFill>
              </a:rPr>
              <a:t>, весь, всякий, каждый, иной, другой, любой 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Указывает </a:t>
            </a:r>
            <a:r>
              <a:rPr lang="ru-RU" b="1" dirty="0">
                <a:solidFill>
                  <a:srgbClr val="7030A0"/>
                </a:solidFill>
              </a:rPr>
              <a:t>на обобщенное качество предметов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Они изменяются по </a:t>
            </a:r>
            <a:r>
              <a:rPr lang="ru-RU" b="1" dirty="0">
                <a:solidFill>
                  <a:srgbClr val="FF0000"/>
                </a:solidFill>
              </a:rPr>
              <a:t>родам, падежам и числам</a:t>
            </a:r>
            <a:r>
              <a:rPr lang="ru-RU" b="1" dirty="0">
                <a:solidFill>
                  <a:srgbClr val="00B05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663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576064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Указательные местоимения 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u="sng" dirty="0" smtClean="0"/>
              <a:t> </a:t>
            </a:r>
            <a:r>
              <a:rPr lang="ru-RU" b="1" u="sng" dirty="0" smtClean="0">
                <a:solidFill>
                  <a:srgbClr val="FF0000"/>
                </a:solidFill>
              </a:rPr>
              <a:t>тот     этот    такой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>
                <a:solidFill>
                  <a:srgbClr val="FFC000"/>
                </a:solidFill>
              </a:rPr>
              <a:t>изменяется по родам. падежам и </a:t>
            </a:r>
            <a:r>
              <a:rPr lang="ru-RU" b="1" dirty="0" smtClean="0">
                <a:solidFill>
                  <a:srgbClr val="FFC000"/>
                </a:solidFill>
              </a:rPr>
              <a:t>числам. </a:t>
            </a:r>
          </a:p>
          <a:p>
            <a:pPr marL="0" indent="0" algn="ctr">
              <a:buNone/>
            </a:pPr>
            <a:endParaRPr lang="ru-RU" b="1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ru-RU" b="1" u="sng" dirty="0" smtClean="0">
                <a:solidFill>
                  <a:srgbClr val="FF0000"/>
                </a:solidFill>
              </a:rPr>
              <a:t>таков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CC3399"/>
                </a:solidFill>
              </a:rPr>
              <a:t> </a:t>
            </a:r>
            <a:r>
              <a:rPr lang="ru-RU" b="1" dirty="0">
                <a:solidFill>
                  <a:srgbClr val="CC3399"/>
                </a:solidFill>
              </a:rPr>
              <a:t>изменяется по родам и числам</a:t>
            </a:r>
          </a:p>
        </p:txBody>
      </p:sp>
    </p:spTree>
    <p:extLst>
      <p:ext uri="{BB962C8B-B14F-4D97-AF65-F5344CB8AC3E}">
        <p14:creationId xmlns:p14="http://schemas.microsoft.com/office/powerpoint/2010/main" val="254608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339752" y="260648"/>
            <a:ext cx="454483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elvetica Neue"/>
              </a:rPr>
              <a:t> </a:t>
            </a:r>
            <a:r>
              <a:rPr lang="ru-RU" altLang="ru-RU" sz="7200" dirty="0">
                <a:solidFill>
                  <a:srgbClr val="FF0000"/>
                </a:solidFill>
                <a:latin typeface="KB ChopinScript" pitchFamily="2" charset="0"/>
              </a:rPr>
              <a:t>Д</a:t>
            </a:r>
            <a:r>
              <a:rPr kumimoji="0" lang="ru-RU" altLang="ru-RU" sz="7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KB ChopinScript" pitchFamily="2" charset="0"/>
              </a:rPr>
              <a:t>евиз урока: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20942" y="1268760"/>
            <a:ext cx="6192688" cy="4435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Я и Мы, Ты и Вы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Он, Она, Оно, Они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Все слова отличные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Важные и личные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Это без сомнения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Все местоимения.</a:t>
            </a:r>
          </a:p>
        </p:txBody>
      </p:sp>
    </p:spTree>
    <p:extLst>
      <p:ext uri="{BB962C8B-B14F-4D97-AF65-F5344CB8AC3E}">
        <p14:creationId xmlns:p14="http://schemas.microsoft.com/office/powerpoint/2010/main" val="65235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6192688"/>
          </a:xfrm>
        </p:spPr>
        <p:txBody>
          <a:bodyPr/>
          <a:lstStyle/>
          <a:p>
            <a:pPr marL="0" indent="0" algn="ctr">
              <a:buNone/>
            </a:pPr>
            <a:endParaRPr lang="ru-RU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НЕ </a:t>
            </a:r>
            <a:r>
              <a:rPr lang="ru-RU" sz="4000" b="1" dirty="0">
                <a:solidFill>
                  <a:srgbClr val="FF0000"/>
                </a:solidFill>
              </a:rPr>
              <a:t>и НИ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Если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не и ни </a:t>
            </a:r>
            <a:r>
              <a:rPr lang="ru-RU" b="1" dirty="0">
                <a:solidFill>
                  <a:srgbClr val="0070C0"/>
                </a:solidFill>
              </a:rPr>
              <a:t>отделяются от местоимения </a:t>
            </a:r>
            <a:r>
              <a:rPr lang="ru-RU" b="1" dirty="0">
                <a:solidFill>
                  <a:srgbClr val="00B050"/>
                </a:solidFill>
              </a:rPr>
              <a:t>предлогом</a:t>
            </a:r>
            <a:r>
              <a:rPr lang="ru-RU" b="1" dirty="0">
                <a:solidFill>
                  <a:srgbClr val="0070C0"/>
                </a:solidFill>
              </a:rPr>
              <a:t>,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то они в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отрицательных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местоимениях пишутся </a:t>
            </a:r>
            <a:r>
              <a:rPr lang="ru-RU" b="1" dirty="0">
                <a:solidFill>
                  <a:srgbClr val="FF0000"/>
                </a:solidFill>
              </a:rPr>
              <a:t>раздельно. 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7030A0"/>
                </a:solidFill>
              </a:rPr>
              <a:t>Ни </a:t>
            </a:r>
            <a:r>
              <a:rPr lang="ru-RU" sz="4000" b="1" u="sng" dirty="0">
                <a:solidFill>
                  <a:srgbClr val="7030A0"/>
                </a:solidFill>
              </a:rPr>
              <a:t>у</a:t>
            </a:r>
            <a:r>
              <a:rPr lang="ru-RU" sz="4000" b="1" dirty="0">
                <a:solidFill>
                  <a:srgbClr val="7030A0"/>
                </a:solidFill>
              </a:rPr>
              <a:t> кого. Не </a:t>
            </a:r>
            <a:r>
              <a:rPr lang="ru-RU" sz="4000" b="1" u="sng" dirty="0">
                <a:solidFill>
                  <a:srgbClr val="7030A0"/>
                </a:solidFill>
              </a:rPr>
              <a:t>с</a:t>
            </a:r>
            <a:r>
              <a:rPr lang="ru-RU" sz="4000" b="1" dirty="0">
                <a:solidFill>
                  <a:srgbClr val="7030A0"/>
                </a:solidFill>
              </a:rPr>
              <a:t> кем</a:t>
            </a:r>
          </a:p>
        </p:txBody>
      </p:sp>
    </p:spTree>
    <p:extLst>
      <p:ext uri="{BB962C8B-B14F-4D97-AF65-F5344CB8AC3E}">
        <p14:creationId xmlns:p14="http://schemas.microsoft.com/office/powerpoint/2010/main" val="22597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850" y="188912"/>
            <a:ext cx="8496622" cy="58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Понятие о местоимении </a:t>
            </a:r>
            <a:endParaRPr lang="ru-RU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ru-RU" dirty="0" smtClean="0"/>
              <a:t>Местоимение </a:t>
            </a:r>
            <a:r>
              <a:rPr lang="ru-RU" dirty="0"/>
              <a:t>– часть речи, которая указывает на предметы, признаки и количества, но не называет их.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Местоимение</a:t>
            </a:r>
            <a:r>
              <a:rPr lang="ru-RU" dirty="0"/>
              <a:t>, как правило, изменяется по падежам. Есть местоимения, которые, кроме того, изменяются по родам и числам.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В </a:t>
            </a:r>
            <a:r>
              <a:rPr lang="ru-RU" dirty="0"/>
              <a:t>предложении местоимения обычно бывают подлежащими, дополнениями и определениями. Постоянные морфологические признаки: разряд, лицо (у личных местоимений).</a:t>
            </a:r>
          </a:p>
        </p:txBody>
      </p:sp>
    </p:spTree>
    <p:extLst>
      <p:ext uri="{BB962C8B-B14F-4D97-AF65-F5344CB8AC3E}">
        <p14:creationId xmlns:p14="http://schemas.microsoft.com/office/powerpoint/2010/main" val="41009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u="sng" dirty="0">
                <a:solidFill>
                  <a:srgbClr val="00B0F0"/>
                </a:solidFill>
                <a:latin typeface="KB ChopinScript" pitchFamily="2" charset="0"/>
              </a:rPr>
              <a:t>Разряды </a:t>
            </a:r>
            <a:r>
              <a:rPr lang="ru-RU" sz="4800" b="1" u="sng" dirty="0" smtClean="0">
                <a:solidFill>
                  <a:srgbClr val="00B0F0"/>
                </a:solidFill>
                <a:latin typeface="KB ChopinScript" pitchFamily="2" charset="0"/>
              </a:rPr>
              <a:t>местоимений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KB ChopinScript" pitchFamily="2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019764"/>
              </p:ext>
            </p:extLst>
          </p:nvPr>
        </p:nvGraphicFramePr>
        <p:xfrm>
          <a:off x="251520" y="1484784"/>
          <a:ext cx="8784976" cy="46085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Разряд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Пример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Личные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Я, ты, мы, вы, он(она, оно), они</a:t>
                      </a:r>
                      <a:endParaRPr lang="ru-RU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Возвратное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Притяжательные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Вопросительные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Относительные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Неопределенные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Отрицательные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Определительные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Указательные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00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666936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0B0F0"/>
                </a:solidFill>
              </a:rPr>
              <a:t>Личные местоимения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B0F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Я, </a:t>
            </a:r>
            <a:r>
              <a:rPr lang="ru-RU" b="1" dirty="0">
                <a:solidFill>
                  <a:srgbClr val="FF0000"/>
                </a:solidFill>
              </a:rPr>
              <a:t>ты, мы, вы, он(она, оно), они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При склонении личных местоимений иногда меняется всё слово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/>
              <a:t>(И. п. – 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, а в </a:t>
            </a:r>
            <a:r>
              <a:rPr lang="ru-RU" dirty="0" err="1" smtClean="0"/>
              <a:t>Р.п</a:t>
            </a:r>
            <a:r>
              <a:rPr lang="ru-RU" dirty="0" smtClean="0"/>
              <a:t>. – </a:t>
            </a:r>
            <a:r>
              <a:rPr lang="ru-RU" dirty="0" smtClean="0">
                <a:solidFill>
                  <a:srgbClr val="FF0000"/>
                </a:solidFill>
              </a:rPr>
              <a:t>меня</a:t>
            </a:r>
            <a:r>
              <a:rPr lang="ru-RU" dirty="0" smtClean="0"/>
              <a:t>) </a:t>
            </a:r>
          </a:p>
          <a:p>
            <a:pPr marL="0" indent="0" algn="ctr">
              <a:buNone/>
            </a:pPr>
            <a:r>
              <a:rPr lang="ru-RU" dirty="0" smtClean="0"/>
              <a:t>Иногда </a:t>
            </a:r>
            <a:r>
              <a:rPr lang="ru-RU" dirty="0"/>
              <a:t>в корне происходит чередование: </a:t>
            </a:r>
            <a:r>
              <a:rPr lang="ru-RU" b="1" dirty="0">
                <a:solidFill>
                  <a:srgbClr val="FF0000"/>
                </a:solidFill>
              </a:rPr>
              <a:t>тебя – тобой, меня – мне. 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Местоимения </a:t>
            </a:r>
            <a:r>
              <a:rPr lang="ru-RU" dirty="0">
                <a:solidFill>
                  <a:srgbClr val="002060"/>
                </a:solidFill>
              </a:rPr>
              <a:t>3-го лица ОН изменяется по родам: она, оно</a:t>
            </a:r>
            <a:r>
              <a:rPr lang="ru-RU" dirty="0" smtClean="0"/>
              <a:t>.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После предлогов появляется Н (у него, возле них, около неё)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Местоимения </a:t>
            </a:r>
            <a:r>
              <a:rPr lang="ru-RU" b="1" dirty="0">
                <a:solidFill>
                  <a:srgbClr val="FF0000"/>
                </a:solidFill>
              </a:rPr>
              <a:t>ТЫ, ВЫ </a:t>
            </a:r>
            <a:r>
              <a:rPr lang="ru-RU" dirty="0"/>
              <a:t>могут обозначать не определенного человека, а любое лицо</a:t>
            </a:r>
          </a:p>
        </p:txBody>
      </p:sp>
    </p:spTree>
    <p:extLst>
      <p:ext uri="{BB962C8B-B14F-4D97-AF65-F5344CB8AC3E}">
        <p14:creationId xmlns:p14="http://schemas.microsoft.com/office/powerpoint/2010/main" val="174009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u="sng" dirty="0">
                <a:solidFill>
                  <a:srgbClr val="00B0F0"/>
                </a:solidFill>
                <a:latin typeface="KB ChopinScript" pitchFamily="2" charset="0"/>
              </a:rPr>
              <a:t>Разряды </a:t>
            </a:r>
            <a:r>
              <a:rPr lang="ru-RU" sz="4800" b="1" u="sng" dirty="0" smtClean="0">
                <a:solidFill>
                  <a:srgbClr val="00B0F0"/>
                </a:solidFill>
                <a:latin typeface="KB ChopinScript" pitchFamily="2" charset="0"/>
              </a:rPr>
              <a:t>местоимений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KB ChopinScript" pitchFamily="2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300066"/>
              </p:ext>
            </p:extLst>
          </p:nvPr>
        </p:nvGraphicFramePr>
        <p:xfrm>
          <a:off x="251520" y="1484784"/>
          <a:ext cx="8784976" cy="46085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Разряд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Пример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Личные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C00000"/>
                          </a:solidFill>
                        </a:rPr>
                        <a:t>Я, ты, мы, вы, он(она, оно), они</a:t>
                      </a:r>
                      <a:endParaRPr lang="ru-RU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Возвратное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Притяжательные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Вопросительные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Относительные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Неопределенные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Отрицательные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Определительные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Указательные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48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Возвратные местоимение </a:t>
            </a:r>
            <a:endParaRPr lang="ru-RU" dirty="0" smtClean="0"/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Себя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50"/>
                </a:solidFill>
              </a:rPr>
              <a:t>Возвратное </a:t>
            </a:r>
            <a:r>
              <a:rPr lang="ru-RU" b="1" dirty="0">
                <a:solidFill>
                  <a:srgbClr val="00B050"/>
                </a:solidFill>
              </a:rPr>
              <a:t>местоимение указывает на того, о ком говорят. </a:t>
            </a:r>
            <a:endParaRPr lang="ru-RU" b="1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F0"/>
                </a:solidFill>
              </a:rPr>
              <a:t>Оно </a:t>
            </a:r>
            <a:r>
              <a:rPr lang="ru-RU" b="1" dirty="0">
                <a:solidFill>
                  <a:srgbClr val="00B0F0"/>
                </a:solidFill>
              </a:rPr>
              <a:t>не имеет </a:t>
            </a:r>
            <a:r>
              <a:rPr lang="ru-RU" sz="3600" b="1" dirty="0" err="1">
                <a:solidFill>
                  <a:srgbClr val="FF0000"/>
                </a:solidFill>
              </a:rPr>
              <a:t>И.п</a:t>
            </a:r>
            <a:r>
              <a:rPr lang="ru-RU" sz="3600" b="1" dirty="0">
                <a:solidFill>
                  <a:srgbClr val="FF0000"/>
                </a:solidFill>
              </a:rPr>
              <a:t>., рода и числа.</a:t>
            </a:r>
          </a:p>
        </p:txBody>
      </p:sp>
    </p:spTree>
    <p:extLst>
      <p:ext uri="{BB962C8B-B14F-4D97-AF65-F5344CB8AC3E}">
        <p14:creationId xmlns:p14="http://schemas.microsoft.com/office/powerpoint/2010/main" val="51847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u="sng" dirty="0">
                <a:solidFill>
                  <a:srgbClr val="00B0F0"/>
                </a:solidFill>
                <a:latin typeface="KB ChopinScript" pitchFamily="2" charset="0"/>
              </a:rPr>
              <a:t>Разряды </a:t>
            </a:r>
            <a:r>
              <a:rPr lang="ru-RU" sz="4800" b="1" u="sng" dirty="0" smtClean="0">
                <a:solidFill>
                  <a:srgbClr val="00B0F0"/>
                </a:solidFill>
                <a:latin typeface="KB ChopinScript" pitchFamily="2" charset="0"/>
              </a:rPr>
              <a:t>местоимений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KB ChopinScript" pitchFamily="2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559876"/>
              </p:ext>
            </p:extLst>
          </p:nvPr>
        </p:nvGraphicFramePr>
        <p:xfrm>
          <a:off x="251520" y="1484784"/>
          <a:ext cx="8784976" cy="460851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85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Разряд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Пример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Личные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Я, ты, мы, вы, он(она, оно), они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Возвратное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+mn-lt"/>
                        </a:rPr>
                        <a:t>Себя </a:t>
                      </a:r>
                      <a:endParaRPr lang="ru-RU" sz="20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Притяжательные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Вопросительные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Относительные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Неопределенные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Отрицательные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Определительные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</a:rPr>
                        <a:t>Указательные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79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964488" cy="6408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00B050"/>
                </a:solidFill>
              </a:rPr>
              <a:t>Притяжательные местоимения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 Мой</a:t>
            </a:r>
            <a:r>
              <a:rPr lang="ru-RU" sz="3600" b="1" dirty="0">
                <a:solidFill>
                  <a:srgbClr val="FF0000"/>
                </a:solidFill>
              </a:rPr>
              <a:t>, твой, </a:t>
            </a:r>
            <a:r>
              <a:rPr lang="ru-RU" sz="3600" b="1" dirty="0" smtClean="0">
                <a:solidFill>
                  <a:srgbClr val="FF0000"/>
                </a:solidFill>
              </a:rPr>
              <a:t>наш</a:t>
            </a:r>
            <a:r>
              <a:rPr lang="ru-RU" sz="3600" b="1" dirty="0">
                <a:solidFill>
                  <a:srgbClr val="FF0000"/>
                </a:solidFill>
              </a:rPr>
              <a:t>, ваш, </a:t>
            </a:r>
            <a:r>
              <a:rPr lang="ru-RU" sz="3600" b="1" dirty="0" smtClean="0">
                <a:solidFill>
                  <a:srgbClr val="FF0000"/>
                </a:solidFill>
              </a:rPr>
              <a:t>свой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dirty="0"/>
              <a:t>Притяжательные местоимения указывают на принадлежность</a:t>
            </a:r>
            <a:r>
              <a:rPr lang="ru-RU" dirty="0">
                <a:solidFill>
                  <a:srgbClr val="FF0000"/>
                </a:solidFill>
              </a:rPr>
              <a:t>. Они склоняются, как прилагательные</a:t>
            </a:r>
            <a:r>
              <a:rPr lang="ru-RU" dirty="0"/>
              <a:t>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Формы </a:t>
            </a:r>
            <a:r>
              <a:rPr lang="ru-RU" dirty="0"/>
              <a:t>Р.П. личного местоимения 3-го лица </a:t>
            </a:r>
            <a:r>
              <a:rPr lang="ru-RU" dirty="0" smtClean="0">
                <a:solidFill>
                  <a:srgbClr val="FF0000"/>
                </a:solidFill>
              </a:rPr>
              <a:t>его</a:t>
            </a:r>
            <a:r>
              <a:rPr lang="ru-RU" dirty="0">
                <a:solidFill>
                  <a:srgbClr val="FF0000"/>
                </a:solidFill>
              </a:rPr>
              <a:t>, её, их </a:t>
            </a:r>
            <a:r>
              <a:rPr lang="ru-RU" dirty="0"/>
              <a:t>могут употребляться для обозначения принадлежности.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Местоимения </a:t>
            </a:r>
            <a:r>
              <a:rPr lang="ru-RU" dirty="0">
                <a:solidFill>
                  <a:srgbClr val="FF0000"/>
                </a:solidFill>
              </a:rPr>
              <a:t>вы, ваш </a:t>
            </a:r>
            <a:r>
              <a:rPr lang="ru-RU" dirty="0"/>
              <a:t>используется как форма вежливого обращения к одному лицу. В этом случае они пишутся с большой буквы: Вы, Ваш.</a:t>
            </a:r>
          </a:p>
        </p:txBody>
      </p:sp>
    </p:spTree>
    <p:extLst>
      <p:ext uri="{BB962C8B-B14F-4D97-AF65-F5344CB8AC3E}">
        <p14:creationId xmlns:p14="http://schemas.microsoft.com/office/powerpoint/2010/main" val="271944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aksesua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15783FE-50CA-484F-AF57-29198C702E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в клетку с канцелярскими принадлежностями</Template>
  <TotalTime>172</TotalTime>
  <Words>819</Words>
  <Application>Microsoft Office PowerPoint</Application>
  <PresentationFormat>Экран (4:3)</PresentationFormat>
  <Paragraphs>172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Helvetica Neue</vt:lpstr>
      <vt:lpstr>KB ChopinScript</vt:lpstr>
      <vt:lpstr>Times New Roman</vt:lpstr>
      <vt:lpstr>4_aksesuary</vt:lpstr>
      <vt:lpstr>  "Разряды местоимений"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в 6-м классе "Разряды местоимений"</dc:title>
  <dc:subject>Шаблон оформления</dc:subject>
  <dc:creator>Настя Пожидаева</dc:creator>
  <dc:description>Шаблон оформления
Корпорация Майкрософт</dc:description>
  <cp:lastModifiedBy>Admin</cp:lastModifiedBy>
  <cp:revision>12</cp:revision>
  <dcterms:created xsi:type="dcterms:W3CDTF">2015-09-04T08:20:17Z</dcterms:created>
  <dcterms:modified xsi:type="dcterms:W3CDTF">2025-08-30T15:50:37Z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TC019087009991</vt:lpwstr>
  </property>
</Properties>
</file>