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344" r:id="rId4"/>
    <p:sldId id="402" r:id="rId5"/>
    <p:sldId id="345" r:id="rId6"/>
    <p:sldId id="346" r:id="rId7"/>
    <p:sldId id="347" r:id="rId8"/>
    <p:sldId id="351" r:id="rId9"/>
    <p:sldId id="352" r:id="rId10"/>
    <p:sldId id="353" r:id="rId11"/>
    <p:sldId id="279" r:id="rId12"/>
    <p:sldId id="403" r:id="rId13"/>
    <p:sldId id="330" r:id="rId14"/>
    <p:sldId id="354" r:id="rId15"/>
    <p:sldId id="385" r:id="rId16"/>
    <p:sldId id="359" r:id="rId17"/>
    <p:sldId id="405" r:id="rId18"/>
    <p:sldId id="366" r:id="rId19"/>
    <p:sldId id="406" r:id="rId20"/>
    <p:sldId id="358" r:id="rId21"/>
    <p:sldId id="334" r:id="rId22"/>
    <p:sldId id="407" r:id="rId23"/>
    <p:sldId id="390" r:id="rId24"/>
    <p:sldId id="393" r:id="rId25"/>
    <p:sldId id="392" r:id="rId26"/>
    <p:sldId id="370" r:id="rId27"/>
    <p:sldId id="374" r:id="rId28"/>
    <p:sldId id="375" r:id="rId29"/>
    <p:sldId id="376" r:id="rId30"/>
    <p:sldId id="377" r:id="rId31"/>
    <p:sldId id="378" r:id="rId32"/>
    <p:sldId id="379" r:id="rId33"/>
    <p:sldId id="380" r:id="rId34"/>
    <p:sldId id="381" r:id="rId35"/>
    <p:sldId id="382" r:id="rId36"/>
    <p:sldId id="383" r:id="rId37"/>
    <p:sldId id="384" r:id="rId38"/>
    <p:sldId id="386" r:id="rId39"/>
    <p:sldId id="394" r:id="rId40"/>
    <p:sldId id="387" r:id="rId41"/>
    <p:sldId id="341" r:id="rId42"/>
    <p:sldId id="395" r:id="rId43"/>
    <p:sldId id="396" r:id="rId44"/>
    <p:sldId id="397" r:id="rId45"/>
    <p:sldId id="272" r:id="rId46"/>
    <p:sldId id="273" r:id="rId47"/>
    <p:sldId id="275" r:id="rId48"/>
    <p:sldId id="388" r:id="rId49"/>
    <p:sldId id="399" r:id="rId50"/>
    <p:sldId id="398" r:id="rId51"/>
    <p:sldId id="408" r:id="rId52"/>
    <p:sldId id="410" r:id="rId53"/>
    <p:sldId id="411" r:id="rId54"/>
    <p:sldId id="412" r:id="rId55"/>
    <p:sldId id="413" r:id="rId56"/>
    <p:sldId id="414" r:id="rId57"/>
    <p:sldId id="409" r:id="rId58"/>
    <p:sldId id="314" r:id="rId59"/>
    <p:sldId id="324" r:id="rId60"/>
    <p:sldId id="326" r:id="rId61"/>
    <p:sldId id="327" r:id="rId62"/>
    <p:sldId id="328" r:id="rId63"/>
    <p:sldId id="310"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6"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B7D13-2F16-4F9A-A9A2-E3277D66651C}" type="datetimeFigureOut">
              <a:rPr lang="ru-RU" smtClean="0"/>
              <a:t>29.01.2026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14D0F-AEAF-4604-8FFA-C39E8D75D494}" type="slidenum">
              <a:rPr lang="ru-RU" smtClean="0"/>
              <a:t>‹#›</a:t>
            </a:fld>
            <a:endParaRPr lang="ru-RU"/>
          </a:p>
        </p:txBody>
      </p:sp>
    </p:spTree>
    <p:extLst>
      <p:ext uri="{BB962C8B-B14F-4D97-AF65-F5344CB8AC3E}">
        <p14:creationId xmlns:p14="http://schemas.microsoft.com/office/powerpoint/2010/main" val="64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Таким образом, внутриутробное развитие человека длится 10 лунных месяцев или 280 дней и включает </a:t>
            </a:r>
            <a:r>
              <a:rPr lang="ru-RU" sz="1200" b="1" kern="1200" dirty="0">
                <a:solidFill>
                  <a:schemeClr val="tx1"/>
                </a:solidFill>
                <a:effectLst/>
                <a:latin typeface="+mn-lt"/>
                <a:ea typeface="+mn-ea"/>
                <a:cs typeface="+mn-cs"/>
              </a:rPr>
              <a:t>три периода</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1.</a:t>
            </a:r>
            <a:r>
              <a:rPr lang="ru-RU" sz="1200" b="1" kern="1200" dirty="0">
                <a:solidFill>
                  <a:schemeClr val="tx1"/>
                </a:solidFill>
                <a:effectLst/>
                <a:latin typeface="+mn-lt"/>
                <a:ea typeface="+mn-ea"/>
                <a:cs typeface="+mn-cs"/>
              </a:rPr>
              <a:t>Начальный</a:t>
            </a:r>
            <a:r>
              <a:rPr lang="ru-RU" sz="1200" kern="1200" dirty="0">
                <a:solidFill>
                  <a:schemeClr val="tx1"/>
                </a:solidFill>
                <a:effectLst/>
                <a:latin typeface="+mn-lt"/>
                <a:ea typeface="+mn-ea"/>
                <a:cs typeface="+mn-cs"/>
              </a:rPr>
              <a:t> (инициальный)</a:t>
            </a:r>
          </a:p>
          <a:p>
            <a:r>
              <a:rPr lang="ru-RU" sz="1200" kern="1200" dirty="0">
                <a:solidFill>
                  <a:schemeClr val="tx1"/>
                </a:solidFill>
                <a:effectLst/>
                <a:latin typeface="+mn-lt"/>
                <a:ea typeface="+mn-ea"/>
                <a:cs typeface="+mn-cs"/>
              </a:rPr>
              <a:t>1-ая неделя развития от оплодотворения до имплантации.</a:t>
            </a:r>
          </a:p>
          <a:p>
            <a:r>
              <a:rPr lang="ru-RU" sz="1200" kern="1200" dirty="0">
                <a:solidFill>
                  <a:schemeClr val="tx1"/>
                </a:solidFill>
                <a:effectLst/>
                <a:latin typeface="+mn-lt"/>
                <a:ea typeface="+mn-ea"/>
                <a:cs typeface="+mn-cs"/>
              </a:rPr>
              <a:t>2.</a:t>
            </a:r>
            <a:r>
              <a:rPr lang="ru-RU" sz="1200" b="1" kern="1200" dirty="0">
                <a:solidFill>
                  <a:schemeClr val="tx1"/>
                </a:solidFill>
                <a:effectLst/>
                <a:latin typeface="+mn-lt"/>
                <a:ea typeface="+mn-ea"/>
                <a:cs typeface="+mn-cs"/>
              </a:rPr>
              <a:t>Эмбриональный</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Со 2-ой недели до конца 2-го месяца в/р.</a:t>
            </a:r>
          </a:p>
          <a:p>
            <a:r>
              <a:rPr lang="ru-RU" sz="1200" kern="1200" dirty="0">
                <a:solidFill>
                  <a:schemeClr val="tx1"/>
                </a:solidFill>
                <a:effectLst/>
                <a:latin typeface="+mn-lt"/>
                <a:ea typeface="+mn-ea"/>
                <a:cs typeface="+mn-cs"/>
              </a:rPr>
              <a:t>3.</a:t>
            </a:r>
            <a:r>
              <a:rPr lang="ru-RU" sz="1200" b="1" kern="1200" dirty="0">
                <a:solidFill>
                  <a:schemeClr val="tx1"/>
                </a:solidFill>
                <a:effectLst/>
                <a:latin typeface="+mn-lt"/>
                <a:ea typeface="+mn-ea"/>
                <a:cs typeface="+mn-cs"/>
              </a:rPr>
              <a:t>Плодный</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 9-ой недели и до рождения.</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3</a:t>
            </a:fld>
            <a:endParaRPr lang="ru-RU"/>
          </a:p>
        </p:txBody>
      </p:sp>
    </p:spTree>
    <p:extLst>
      <p:ext uri="{BB962C8B-B14F-4D97-AF65-F5344CB8AC3E}">
        <p14:creationId xmlns:p14="http://schemas.microsoft.com/office/powerpoint/2010/main" val="292911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Ранний органогенез. Закладка и  обособление из зародышевых листков органов и систем.</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26</a:t>
            </a:fld>
            <a:endParaRPr lang="ru-RU"/>
          </a:p>
        </p:txBody>
      </p:sp>
    </p:spTree>
    <p:extLst>
      <p:ext uri="{BB962C8B-B14F-4D97-AF65-F5344CB8AC3E}">
        <p14:creationId xmlns:p14="http://schemas.microsoft.com/office/powerpoint/2010/main" val="416517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Критические периоды развития.</a:t>
            </a:r>
          </a:p>
        </p:txBody>
      </p:sp>
      <p:sp>
        <p:nvSpPr>
          <p:cNvPr id="4" name="Номер слайда 3"/>
          <p:cNvSpPr>
            <a:spLocks noGrp="1"/>
          </p:cNvSpPr>
          <p:nvPr>
            <p:ph type="sldNum" sz="quarter" idx="10"/>
          </p:nvPr>
        </p:nvSpPr>
        <p:spPr/>
        <p:txBody>
          <a:bodyPr/>
          <a:lstStyle/>
          <a:p>
            <a:fld id="{66E14D0F-AEAF-4604-8FFA-C39E8D75D494}" type="slidenum">
              <a:rPr lang="ru-RU" smtClean="0"/>
              <a:t>37</a:t>
            </a:fld>
            <a:endParaRPr lang="ru-RU"/>
          </a:p>
        </p:txBody>
      </p:sp>
    </p:spTree>
    <p:extLst>
      <p:ext uri="{BB962C8B-B14F-4D97-AF65-F5344CB8AC3E}">
        <p14:creationId xmlns:p14="http://schemas.microsoft.com/office/powerpoint/2010/main" val="404993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None/>
            </a:pPr>
            <a:r>
              <a:rPr lang="ru-RU" sz="1200" dirty="0"/>
              <a:t>У человека, как и у других приматов, сосуды материнской части плаценты утрачивают свою непрерывность и ворсинки хориона фактически омываются кровью и лимфой материнского организма. Такая плацента называется гемохориальной. По мере развития беременности ворсинки увеличиваются в размерах, разветвляются, но кровь плода с самого начала и до конца изолирована от материнской крови плацентарным барьером.</a:t>
            </a:r>
          </a:p>
          <a:p>
            <a:endParaRPr lang="ru-RU" sz="1200" dirty="0"/>
          </a:p>
          <a:p>
            <a:pPr>
              <a:buNone/>
            </a:pPr>
            <a:r>
              <a:rPr lang="ru-RU" sz="1200" dirty="0"/>
              <a:t>Плацентарный барьер состоит из </a:t>
            </a:r>
            <a:r>
              <a:rPr lang="ru-RU" sz="1200" dirty="0" err="1"/>
              <a:t>трофобласта</a:t>
            </a:r>
            <a:r>
              <a:rPr lang="ru-RU" sz="1200" dirty="0"/>
              <a:t>, соединительной ткани и эндотелия сосудов плода. Этот барьер проницаем для воды, электролитов, питательных веществ и продуктов диссимиляции, а также для антигенов эритроцитов плода и антител материнского организма, токсических веществ и гормонов. Клетками плаценты вырабатывается четыре гормона, в том числе хорионический гонадотропин, который обнаруживается в моче беременной женщины со 2—3-й недели беременности.</a:t>
            </a:r>
          </a:p>
          <a:p>
            <a:pPr>
              <a:buNone/>
            </a:pPr>
            <a:endParaRPr lang="ru-RU" sz="1200" dirty="0"/>
          </a:p>
          <a:p>
            <a:pPr>
              <a:buNone/>
            </a:pPr>
            <a:r>
              <a:rPr lang="ru-RU" sz="1200" dirty="0"/>
              <a:t>Амнион возникает путем расхождения клеток </a:t>
            </a:r>
            <a:r>
              <a:rPr lang="ru-RU" sz="1200" dirty="0" err="1"/>
              <a:t>эпибласта</a:t>
            </a:r>
            <a:r>
              <a:rPr lang="ru-RU" sz="1200" dirty="0"/>
              <a:t> внутренней клеточной массы. Амнион человека называют </a:t>
            </a:r>
            <a:r>
              <a:rPr lang="ru-RU" sz="1200" dirty="0" err="1"/>
              <a:t>шизамнионом</a:t>
            </a:r>
            <a:r>
              <a:rPr lang="ru-RU" sz="1200" dirty="0"/>
              <a:t>  в отличие от </a:t>
            </a:r>
            <a:r>
              <a:rPr lang="ru-RU" sz="1200" dirty="0" err="1"/>
              <a:t>плеврамниона</a:t>
            </a:r>
            <a:r>
              <a:rPr lang="ru-RU" sz="1200" dirty="0"/>
              <a:t> птиц и некоторых млекопитающих. Амниотическая полость некоторое время ограничена клетками </a:t>
            </a:r>
            <a:r>
              <a:rPr lang="ru-RU" sz="1200" dirty="0" err="1"/>
              <a:t>эпибласта</a:t>
            </a:r>
            <a:r>
              <a:rPr lang="ru-RU" sz="1200" dirty="0"/>
              <a:t> и частично участком </a:t>
            </a:r>
            <a:r>
              <a:rPr lang="ru-RU" sz="1200" dirty="0" err="1"/>
              <a:t>трофобласта</a:t>
            </a:r>
            <a:r>
              <a:rPr lang="ru-RU" sz="1200" dirty="0"/>
              <a:t>. Затем боковые стенки </a:t>
            </a:r>
            <a:r>
              <a:rPr lang="ru-RU" sz="1200" dirty="0" err="1"/>
              <a:t>эпибласта</a:t>
            </a:r>
            <a:r>
              <a:rPr lang="ru-RU" sz="1200" dirty="0"/>
              <a:t> образуют складки, направленные вверх, которые впоследствии срастаются. Полость оказывается полностью выстланной </a:t>
            </a:r>
            <a:r>
              <a:rPr lang="ru-RU" sz="1200" dirty="0" err="1"/>
              <a:t>эпибластическими</a:t>
            </a:r>
            <a:r>
              <a:rPr lang="ru-RU" sz="1200" dirty="0"/>
              <a:t> (</a:t>
            </a:r>
            <a:r>
              <a:rPr lang="ru-RU" sz="1200" dirty="0" err="1"/>
              <a:t>эктодермальными</a:t>
            </a:r>
            <a:r>
              <a:rPr lang="ru-RU" sz="1200" dirty="0"/>
              <a:t>) клетками. Снаружи амниотическую эктодерму окружают внезародышевые </a:t>
            </a:r>
            <a:r>
              <a:rPr lang="ru-RU" sz="1200" dirty="0" err="1"/>
              <a:t>мезодермальные</a:t>
            </a:r>
            <a:r>
              <a:rPr lang="ru-RU" sz="1200" dirty="0"/>
              <a:t> клетки.</a:t>
            </a:r>
          </a:p>
          <a:p>
            <a:endParaRPr lang="ru-RU" sz="1200" dirty="0"/>
          </a:p>
          <a:p>
            <a:pPr>
              <a:buNone/>
            </a:pPr>
            <a:r>
              <a:rPr lang="ru-RU" sz="1200" dirty="0"/>
              <a:t>Желточный мешок, появляется, когда от внутренней клеточной массы отделяется тонкий слой </a:t>
            </a:r>
            <a:r>
              <a:rPr lang="ru-RU" sz="1200" dirty="0" err="1"/>
              <a:t>гипобласта</a:t>
            </a:r>
            <a:r>
              <a:rPr lang="ru-RU" sz="1200" dirty="0"/>
              <a:t> и его внезародышевые </a:t>
            </a:r>
            <a:r>
              <a:rPr lang="ru-RU" sz="1200" dirty="0" err="1"/>
              <a:t>энтодермальные</a:t>
            </a:r>
            <a:r>
              <a:rPr lang="ru-RU" sz="1200" dirty="0"/>
              <a:t> клетки, перемещаясь, выстилают изнутри поверхность </a:t>
            </a:r>
            <a:r>
              <a:rPr lang="ru-RU" sz="1200" dirty="0" err="1"/>
              <a:t>трофобласта</a:t>
            </a:r>
            <a:r>
              <a:rPr lang="ru-RU" sz="1200" dirty="0"/>
              <a:t>. Образовавшийся первичный желточный мешок на 12—13-е сутки спадается и преобразуется во вторичный желточный мешок, связанный с зародышем. </a:t>
            </a:r>
            <a:r>
              <a:rPr lang="ru-RU" sz="1200" dirty="0" err="1"/>
              <a:t>Энтодермальные</a:t>
            </a:r>
            <a:r>
              <a:rPr lang="ru-RU" sz="1200" dirty="0"/>
              <a:t> клетки обрастают снаружи внезародышевой мезодермой. Судьба и функции желточного мешка были описаны ранее.</a:t>
            </a:r>
          </a:p>
          <a:p>
            <a:endParaRPr lang="ru-RU" sz="1200" dirty="0"/>
          </a:p>
          <a:p>
            <a:pPr>
              <a:buNone/>
            </a:pPr>
            <a:r>
              <a:rPr lang="ru-RU" sz="1200" dirty="0"/>
              <a:t>Аллантоис возникает у зародыша человека, как и у других амниот, в виде кармана вентральной стенки задней кишки, но его </a:t>
            </a:r>
            <a:r>
              <a:rPr lang="ru-RU" sz="1200" dirty="0" err="1"/>
              <a:t>энтодермальная</a:t>
            </a:r>
            <a:r>
              <a:rPr lang="ru-RU" sz="1200" dirty="0"/>
              <a:t> полость остается рудиментарной структурой. Тем не менее в его стенках развивается обильная сеть сосудов, соединяющаяся с главными кровеносными сосудами зародыша. Мезодерма аллантоиса соединяется с мезодермой хориона, отдавая в него кровеносные сосуды, Так происходит </a:t>
            </a:r>
            <a:r>
              <a:rPr lang="ru-RU" sz="1200" dirty="0" err="1"/>
              <a:t>васкуляризация</a:t>
            </a:r>
            <a:r>
              <a:rPr lang="ru-RU" sz="1200" dirty="0"/>
              <a:t> этой </a:t>
            </a:r>
            <a:r>
              <a:rPr lang="ru-RU" sz="1200" dirty="0" err="1"/>
              <a:t>хориоаллантоисной</a:t>
            </a:r>
            <a:r>
              <a:rPr lang="ru-RU" sz="1200" dirty="0"/>
              <a:t> плаценты.</a:t>
            </a:r>
          </a:p>
          <a:p>
            <a:endParaRPr lang="ru-RU" sz="1200" dirty="0"/>
          </a:p>
          <a:p>
            <a:pPr>
              <a:buNone/>
            </a:pPr>
            <a:r>
              <a:rPr lang="ru-RU" sz="1200" dirty="0"/>
              <a:t>При сравнении образования, строения и функций провизорных органов млекопитающих с подобными органами других амниот обращают внимание проявления гетерохронии, интенсификации одних и ослабления других функций, расширения функций. Таким образом, в эволюции провизорных органов проявляются те же способы филогенетических преобразований органов, что и у постоянных органов животных.</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40</a:t>
            </a:fld>
            <a:endParaRPr lang="ru-RU"/>
          </a:p>
        </p:txBody>
      </p:sp>
    </p:spTree>
    <p:extLst>
      <p:ext uri="{BB962C8B-B14F-4D97-AF65-F5344CB8AC3E}">
        <p14:creationId xmlns:p14="http://schemas.microsoft.com/office/powerpoint/2010/main" val="360555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Как было отмечено выше, развитие внезародышевых провизорных органов у млекопитающих и человека имеет особенности. Эти органы образуются очень рано, одновременно с гаструляцией, и несколько иначе, чем у других амниот. Начало развития хориона и амниона приходится на 7—8-е сутки, т.е. совпадает с началом имплантации. Хорион возникает из </a:t>
            </a:r>
            <a:r>
              <a:rPr lang="ru-RU" dirty="0" err="1"/>
              <a:t>трофобласта</a:t>
            </a:r>
            <a:r>
              <a:rPr lang="ru-RU" dirty="0"/>
              <a:t>, который уже разделился на </a:t>
            </a:r>
            <a:r>
              <a:rPr lang="ru-RU" dirty="0" err="1"/>
              <a:t>цитотрофобласт</a:t>
            </a:r>
            <a:r>
              <a:rPr lang="ru-RU" dirty="0"/>
              <a:t> и </a:t>
            </a:r>
            <a:r>
              <a:rPr lang="ru-RU" dirty="0" err="1"/>
              <a:t>синцитиотрофобласт</a:t>
            </a:r>
            <a:r>
              <a:rPr lang="ru-RU" dirty="0"/>
              <a:t>. Последний под влиянием контакта со слизистой матки разрастается и разрушает ее. К концу 2-й недели образуются первичные ворсинки хориона в виде скопления эпителиальных клеток </a:t>
            </a:r>
            <a:r>
              <a:rPr lang="ru-RU" dirty="0" err="1"/>
              <a:t>цитотрофобласта</a:t>
            </a:r>
            <a:r>
              <a:rPr lang="ru-RU" dirty="0"/>
              <a:t>. В начале 3-й недели в них врастает </a:t>
            </a:r>
            <a:r>
              <a:rPr lang="ru-RU" dirty="0" err="1"/>
              <a:t>мезодермальная</a:t>
            </a:r>
            <a:r>
              <a:rPr lang="ru-RU" dirty="0"/>
              <a:t> мезенхима и возникают вторичные ворсинки, а когда к концу 3-й недели внутри соединительнотканной сердцевины появляются кровеносные сосуды, их называют третичными ворсинками. Область, где тесно прилежат ткани хориона и слизистая матки, называют плацентой.</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41</a:t>
            </a:fld>
            <a:endParaRPr lang="ru-RU"/>
          </a:p>
        </p:txBody>
      </p:sp>
    </p:spTree>
    <p:extLst>
      <p:ext uri="{BB962C8B-B14F-4D97-AF65-F5344CB8AC3E}">
        <p14:creationId xmlns:p14="http://schemas.microsoft.com/office/powerpoint/2010/main" val="20233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Характеристика половых клеток</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Сперматозоид</a:t>
            </a:r>
            <a:r>
              <a:rPr lang="ru-RU" sz="1200" kern="1200" dirty="0">
                <a:solidFill>
                  <a:schemeClr val="tx1"/>
                </a:solidFill>
                <a:effectLst/>
                <a:latin typeface="+mn-lt"/>
                <a:ea typeface="+mn-ea"/>
                <a:cs typeface="+mn-cs"/>
              </a:rPr>
              <a:t> состоит из головки, шейки,  и хвоста. Длина его около 70 мкм. В передней части головки </a:t>
            </a:r>
            <a:r>
              <a:rPr lang="ru-RU" sz="1200" kern="1200" dirty="0" err="1">
                <a:solidFill>
                  <a:schemeClr val="tx1"/>
                </a:solidFill>
                <a:effectLst/>
                <a:latin typeface="+mn-lt"/>
                <a:ea typeface="+mn-ea"/>
                <a:cs typeface="+mn-cs"/>
              </a:rPr>
              <a:t>цитолемма</a:t>
            </a:r>
            <a:r>
              <a:rPr lang="ru-RU" sz="1200" kern="1200" dirty="0">
                <a:solidFill>
                  <a:schemeClr val="tx1"/>
                </a:solidFill>
                <a:effectLst/>
                <a:latin typeface="+mn-lt"/>
                <a:ea typeface="+mn-ea"/>
                <a:cs typeface="+mn-cs"/>
              </a:rPr>
              <a:t> содержит рецепторы – </a:t>
            </a:r>
            <a:r>
              <a:rPr lang="ru-RU" sz="1200" b="1" kern="1200" dirty="0" err="1">
                <a:solidFill>
                  <a:schemeClr val="tx1"/>
                </a:solidFill>
                <a:effectLst/>
                <a:latin typeface="+mn-lt"/>
                <a:ea typeface="+mn-ea"/>
                <a:cs typeface="+mn-cs"/>
              </a:rPr>
              <a:t>гликозилтрансферазу</a:t>
            </a:r>
            <a:r>
              <a:rPr lang="ru-RU" sz="1200" kern="1200" dirty="0">
                <a:solidFill>
                  <a:schemeClr val="tx1"/>
                </a:solidFill>
                <a:effectLst/>
                <a:latin typeface="+mn-lt"/>
                <a:ea typeface="+mn-ea"/>
                <a:cs typeface="+mn-cs"/>
              </a:rPr>
              <a:t>, которые узнают яйцеклетку. Сама головка сперматозоида содержит небольшое плотное ядро с гаплоидным набором хромосом и </a:t>
            </a:r>
            <a:r>
              <a:rPr lang="ru-RU" sz="1200" kern="1200" dirty="0" err="1">
                <a:solidFill>
                  <a:schemeClr val="tx1"/>
                </a:solidFill>
                <a:effectLst/>
                <a:latin typeface="+mn-lt"/>
                <a:ea typeface="+mn-ea"/>
                <a:cs typeface="+mn-cs"/>
              </a:rPr>
              <a:t>акросому</a:t>
            </a:r>
            <a:r>
              <a:rPr lang="ru-RU" sz="1200"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Акросома</a:t>
            </a:r>
            <a:r>
              <a:rPr lang="ru-RU" sz="1200" kern="1200" dirty="0">
                <a:solidFill>
                  <a:schemeClr val="tx1"/>
                </a:solidFill>
                <a:effectLst/>
                <a:latin typeface="+mn-lt"/>
                <a:ea typeface="+mn-ea"/>
                <a:cs typeface="+mn-cs"/>
              </a:rPr>
              <a:t> является производным комплекса </a:t>
            </a:r>
            <a:r>
              <a:rPr lang="ru-RU" sz="1200" kern="1200" dirty="0" err="1">
                <a:solidFill>
                  <a:schemeClr val="tx1"/>
                </a:solidFill>
                <a:effectLst/>
                <a:latin typeface="+mn-lt"/>
                <a:ea typeface="+mn-ea"/>
                <a:cs typeface="+mn-cs"/>
              </a:rPr>
              <a:t>Гольджи</a:t>
            </a:r>
            <a:r>
              <a:rPr lang="ru-RU" sz="1200" kern="1200" dirty="0">
                <a:solidFill>
                  <a:schemeClr val="tx1"/>
                </a:solidFill>
                <a:effectLst/>
                <a:latin typeface="+mn-lt"/>
                <a:ea typeface="+mn-ea"/>
                <a:cs typeface="+mn-cs"/>
              </a:rPr>
              <a:t>. Располагается в передней части головки в виде колпачка и содержит ферменты (</a:t>
            </a:r>
            <a:r>
              <a:rPr lang="ru-RU" sz="1200" kern="1200" dirty="0" err="1">
                <a:solidFill>
                  <a:schemeClr val="tx1"/>
                </a:solidFill>
                <a:effectLst/>
                <a:latin typeface="+mn-lt"/>
                <a:ea typeface="+mn-ea"/>
                <a:cs typeface="+mn-cs"/>
              </a:rPr>
              <a:t>гиалуронидазу</a:t>
            </a:r>
            <a:r>
              <a:rPr lang="ru-RU" sz="1200" kern="1200" dirty="0">
                <a:solidFill>
                  <a:schemeClr val="tx1"/>
                </a:solidFill>
                <a:effectLst/>
                <a:latin typeface="+mn-lt"/>
                <a:ea typeface="+mn-ea"/>
                <a:cs typeface="+mn-cs"/>
              </a:rPr>
              <a:t> и протеазы), которые расщепляют оболочку яйцеклетки при оплодотворении. За головкой имеется кольцевидное сужение (шейка), в которой располагаются центриоли (проксимальная и дистальная). Дистальная центриоль продолжается в хвост. </a:t>
            </a:r>
            <a:r>
              <a:rPr lang="ru-RU" sz="1200" b="1" kern="1200" dirty="0">
                <a:solidFill>
                  <a:schemeClr val="tx1"/>
                </a:solidFill>
                <a:effectLst/>
                <a:latin typeface="+mn-lt"/>
                <a:ea typeface="+mn-ea"/>
                <a:cs typeface="+mn-cs"/>
              </a:rPr>
              <a:t>Хвост</a:t>
            </a:r>
            <a:r>
              <a:rPr lang="ru-RU" sz="1200" kern="1200" dirty="0">
                <a:solidFill>
                  <a:schemeClr val="tx1"/>
                </a:solidFill>
                <a:effectLst/>
                <a:latin typeface="+mn-lt"/>
                <a:ea typeface="+mn-ea"/>
                <a:cs typeface="+mn-cs"/>
              </a:rPr>
              <a:t> состоит из </a:t>
            </a:r>
            <a:r>
              <a:rPr lang="ru-RU" sz="1200" b="1" kern="1200" dirty="0">
                <a:solidFill>
                  <a:schemeClr val="tx1"/>
                </a:solidFill>
                <a:effectLst/>
                <a:latin typeface="+mn-lt"/>
                <a:ea typeface="+mn-ea"/>
                <a:cs typeface="+mn-cs"/>
              </a:rPr>
              <a:t>промежуточной</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главной</a:t>
            </a:r>
            <a:r>
              <a:rPr lang="ru-RU" sz="1200" kern="1200" dirty="0">
                <a:solidFill>
                  <a:schemeClr val="tx1"/>
                </a:solidFill>
                <a:effectLst/>
                <a:latin typeface="+mn-lt"/>
                <a:ea typeface="+mn-ea"/>
                <a:cs typeface="+mn-cs"/>
              </a:rPr>
              <a:t> и </a:t>
            </a:r>
            <a:r>
              <a:rPr lang="ru-RU" sz="1200" b="1" kern="1200" dirty="0">
                <a:solidFill>
                  <a:schemeClr val="tx1"/>
                </a:solidFill>
                <a:effectLst/>
                <a:latin typeface="+mn-lt"/>
                <a:ea typeface="+mn-ea"/>
                <a:cs typeface="+mn-cs"/>
              </a:rPr>
              <a:t>терминальной</a:t>
            </a:r>
            <a:r>
              <a:rPr lang="ru-RU" sz="1200" kern="1200" dirty="0">
                <a:solidFill>
                  <a:schemeClr val="tx1"/>
                </a:solidFill>
                <a:effectLst/>
                <a:latin typeface="+mn-lt"/>
                <a:ea typeface="+mn-ea"/>
                <a:cs typeface="+mn-cs"/>
              </a:rPr>
              <a:t> части. Промежуточная часть содержит 9 периферических и две центральные микротрубочки, окруженные спиралевидной митохондрией. Микротрубочки состоят из </a:t>
            </a:r>
            <a:r>
              <a:rPr lang="ru-RU" sz="1200" kern="1200" dirty="0" err="1">
                <a:solidFill>
                  <a:schemeClr val="tx1"/>
                </a:solidFill>
                <a:effectLst/>
                <a:latin typeface="+mn-lt"/>
                <a:ea typeface="+mn-ea"/>
                <a:cs typeface="+mn-cs"/>
              </a:rPr>
              <a:t>тубулина</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динеиновых</a:t>
            </a:r>
            <a:r>
              <a:rPr lang="ru-RU" sz="1200" kern="1200" dirty="0">
                <a:solidFill>
                  <a:schemeClr val="tx1"/>
                </a:solidFill>
                <a:effectLst/>
                <a:latin typeface="+mn-lt"/>
                <a:ea typeface="+mn-ea"/>
                <a:cs typeface="+mn-cs"/>
              </a:rPr>
              <a:t> ручек, которые обладают АТФ-</a:t>
            </a:r>
            <a:r>
              <a:rPr lang="ru-RU" sz="1200" kern="1200" dirty="0" err="1">
                <a:solidFill>
                  <a:schemeClr val="tx1"/>
                </a:solidFill>
                <a:effectLst/>
                <a:latin typeface="+mn-lt"/>
                <a:ea typeface="+mn-ea"/>
                <a:cs typeface="+mn-cs"/>
              </a:rPr>
              <a:t>азной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активностью.Динеин</a:t>
            </a:r>
            <a:r>
              <a:rPr lang="ru-RU" sz="1200" kern="1200" dirty="0">
                <a:solidFill>
                  <a:schemeClr val="tx1"/>
                </a:solidFill>
                <a:effectLst/>
                <a:latin typeface="+mn-lt"/>
                <a:ea typeface="+mn-ea"/>
                <a:cs typeface="+mn-cs"/>
              </a:rPr>
              <a:t> расщепляет АТФ и превращает химическую энергию в механическую. Если </a:t>
            </a:r>
            <a:r>
              <a:rPr lang="ru-RU" sz="1200" kern="1200" dirty="0" err="1">
                <a:solidFill>
                  <a:schemeClr val="tx1"/>
                </a:solidFill>
                <a:effectLst/>
                <a:latin typeface="+mn-lt"/>
                <a:ea typeface="+mn-ea"/>
                <a:cs typeface="+mn-cs"/>
              </a:rPr>
              <a:t>динеина</a:t>
            </a:r>
            <a:r>
              <a:rPr lang="ru-RU" sz="1200" kern="1200" dirty="0">
                <a:solidFill>
                  <a:schemeClr val="tx1"/>
                </a:solidFill>
                <a:effectLst/>
                <a:latin typeface="+mn-lt"/>
                <a:ea typeface="+mn-ea"/>
                <a:cs typeface="+mn-cs"/>
              </a:rPr>
              <a:t> нет сперматозоид неподвижен. Главная часть является продолжением промежуточной и напоминает ресничку, окруженную циркулярно ориентированными фибриллами. В терминальной части единичные фибриллы.</a:t>
            </a:r>
          </a:p>
          <a:p>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Яйцеклетка </a:t>
            </a:r>
            <a:r>
              <a:rPr lang="ru-RU" sz="1200" kern="1200" dirty="0">
                <a:solidFill>
                  <a:schemeClr val="tx1"/>
                </a:solidFill>
                <a:effectLst/>
                <a:latin typeface="+mn-lt"/>
                <a:ea typeface="+mn-ea"/>
                <a:cs typeface="+mn-cs"/>
              </a:rPr>
              <a:t>человека имеет диаметр около130 мкм. Она покрыта блестящей оболочкой и слоем фолликулярных клеток. Блестящая оболочка состоит из гликопротеинов и </a:t>
            </a:r>
            <a:r>
              <a:rPr lang="ru-RU" sz="1200" kern="1200" dirty="0" err="1">
                <a:solidFill>
                  <a:schemeClr val="tx1"/>
                </a:solidFill>
                <a:effectLst/>
                <a:latin typeface="+mn-lt"/>
                <a:ea typeface="+mn-ea"/>
                <a:cs typeface="+mn-cs"/>
              </a:rPr>
              <a:t>гликозаминогликанов</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хондроитинсернистая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гиалуроновая</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сиаловая</a:t>
            </a:r>
            <a:r>
              <a:rPr lang="ru-RU" sz="1200" kern="1200" dirty="0">
                <a:solidFill>
                  <a:schemeClr val="tx1"/>
                </a:solidFill>
                <a:effectLst/>
                <a:latin typeface="+mn-lt"/>
                <a:ea typeface="+mn-ea"/>
                <a:cs typeface="+mn-cs"/>
              </a:rPr>
              <a:t> кислоты). Выполняет следующие функции:  1. механическая;  2. препятствует полиспермии;  3.содержит рецепторы к сперматозоидам. </a:t>
            </a:r>
            <a:r>
              <a:rPr lang="ru-RU" sz="1200" kern="1200" dirty="0" err="1">
                <a:solidFill>
                  <a:schemeClr val="tx1"/>
                </a:solidFill>
                <a:effectLst/>
                <a:latin typeface="+mn-lt"/>
                <a:ea typeface="+mn-ea"/>
                <a:cs typeface="+mn-cs"/>
              </a:rPr>
              <a:t>Цитолемма</a:t>
            </a:r>
            <a:r>
              <a:rPr lang="ru-RU" sz="1200" kern="1200" dirty="0">
                <a:solidFill>
                  <a:schemeClr val="tx1"/>
                </a:solidFill>
                <a:effectLst/>
                <a:latin typeface="+mn-lt"/>
                <a:ea typeface="+mn-ea"/>
                <a:cs typeface="+mn-cs"/>
              </a:rPr>
              <a:t> яйцеклетки имеет множество микроворсинок, которые располагаются между отростками фолликулярных клеток. Фолликулярные клетки выполняют трофическую и защитную функции. Ядро яйцеклетки содержит гаплоидный набор хромосом. В цитоплазме хорошо развита ШЭР, которая синтезирует белок и комплекс </a:t>
            </a:r>
            <a:r>
              <a:rPr lang="ru-RU" sz="1200" kern="1200" dirty="0" err="1">
                <a:solidFill>
                  <a:schemeClr val="tx1"/>
                </a:solidFill>
                <a:effectLst/>
                <a:latin typeface="+mn-lt"/>
                <a:ea typeface="+mn-ea"/>
                <a:cs typeface="+mn-cs"/>
              </a:rPr>
              <a:t>Гольджи</a:t>
            </a:r>
            <a:r>
              <a:rPr lang="ru-RU" sz="1200" kern="1200" dirty="0">
                <a:solidFill>
                  <a:schemeClr val="tx1"/>
                </a:solidFill>
                <a:effectLst/>
                <a:latin typeface="+mn-lt"/>
                <a:ea typeface="+mn-ea"/>
                <a:cs typeface="+mn-cs"/>
              </a:rPr>
              <a:t>, который производит кортикальные гранулы (</a:t>
            </a:r>
            <a:r>
              <a:rPr lang="ru-RU" sz="1200" kern="1200" dirty="0" err="1">
                <a:solidFill>
                  <a:schemeClr val="tx1"/>
                </a:solidFill>
                <a:effectLst/>
                <a:latin typeface="+mn-lt"/>
                <a:ea typeface="+mn-ea"/>
                <a:cs typeface="+mn-cs"/>
              </a:rPr>
              <a:t>гликозаминогликаны</a:t>
            </a:r>
            <a:r>
              <a:rPr lang="ru-RU" sz="1200" kern="1200" dirty="0">
                <a:solidFill>
                  <a:schemeClr val="tx1"/>
                </a:solidFill>
                <a:effectLst/>
                <a:latin typeface="+mn-lt"/>
                <a:ea typeface="+mn-ea"/>
                <a:cs typeface="+mn-cs"/>
              </a:rPr>
              <a:t>). Эти гранулы участвуют в формировании оболочки оплодотворения, предохраняя яйцеклетку от полиспермии. В виде включений содержатся желточные гранулы (белки, фосфолипиды и углеводы). </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4</a:t>
            </a:fld>
            <a:endParaRPr lang="ru-RU"/>
          </a:p>
        </p:txBody>
      </p:sp>
    </p:spTree>
    <p:extLst>
      <p:ext uri="{BB962C8B-B14F-4D97-AF65-F5344CB8AC3E}">
        <p14:creationId xmlns:p14="http://schemas.microsoft.com/office/powerpoint/2010/main" val="74269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5</a:t>
            </a:fld>
            <a:endParaRPr lang="ru-RU"/>
          </a:p>
        </p:txBody>
      </p:sp>
    </p:spTree>
    <p:extLst>
      <p:ext uri="{BB962C8B-B14F-4D97-AF65-F5344CB8AC3E}">
        <p14:creationId xmlns:p14="http://schemas.microsoft.com/office/powerpoint/2010/main" val="275724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Оплодотворению предшествует </a:t>
            </a:r>
            <a:r>
              <a:rPr lang="ru-RU" sz="1200" b="1" kern="1200" dirty="0">
                <a:solidFill>
                  <a:schemeClr val="tx1"/>
                </a:solidFill>
                <a:effectLst/>
                <a:latin typeface="+mn-lt"/>
                <a:ea typeface="+mn-ea"/>
                <a:cs typeface="+mn-cs"/>
              </a:rPr>
              <a:t>осеменение</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Продолжительность</a:t>
            </a:r>
            <a:r>
              <a:rPr lang="ru-RU" sz="1200" kern="1200" dirty="0">
                <a:solidFill>
                  <a:schemeClr val="tx1"/>
                </a:solidFill>
                <a:effectLst/>
                <a:latin typeface="+mn-lt"/>
                <a:ea typeface="+mn-ea"/>
                <a:cs typeface="+mn-cs"/>
              </a:rPr>
              <a:t> между осеменением и оплодотворением разная. У человека около 12 часов, максимум 1-2 суток, т.е. мужская половая клетка может жить в половых путях женщины максимум 2 дня. У некоторых хордовых, например, летучих мышей, этот промежуток достигает 6-7 месяцев. Успех оплодотворения зависит от </a:t>
            </a:r>
            <a:r>
              <a:rPr lang="ru-RU" sz="1200" b="1" kern="1200" dirty="0">
                <a:solidFill>
                  <a:schemeClr val="tx1"/>
                </a:solidFill>
                <a:effectLst/>
                <a:latin typeface="+mn-lt"/>
                <a:ea typeface="+mn-ea"/>
                <a:cs typeface="+mn-cs"/>
              </a:rPr>
              <a:t>количества сперматозоидов</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эякуляте</a:t>
            </a:r>
            <a:r>
              <a:rPr lang="ru-RU" sz="1200" kern="1200" dirty="0">
                <a:solidFill>
                  <a:schemeClr val="tx1"/>
                </a:solidFill>
                <a:effectLst/>
                <a:latin typeface="+mn-lt"/>
                <a:ea typeface="+mn-ea"/>
                <a:cs typeface="+mn-cs"/>
              </a:rPr>
              <a:t>: от 30 до 200 млн; при этом до яйцеводов добирается 100-150  сперматозоидов. Считается, что самые мощные в половом отношении – </a:t>
            </a:r>
            <a:r>
              <a:rPr lang="ru-RU" sz="1200" kern="1200" dirty="0" err="1">
                <a:solidFill>
                  <a:schemeClr val="tx1"/>
                </a:solidFill>
                <a:effectLst/>
                <a:latin typeface="+mn-lt"/>
                <a:ea typeface="+mn-ea"/>
                <a:cs typeface="+mn-cs"/>
              </a:rPr>
              <a:t>фины</a:t>
            </a:r>
            <a:r>
              <a:rPr lang="ru-RU" sz="1200" kern="1200" dirty="0">
                <a:solidFill>
                  <a:schemeClr val="tx1"/>
                </a:solidFill>
                <a:effectLst/>
                <a:latin typeface="+mn-lt"/>
                <a:ea typeface="+mn-ea"/>
                <a:cs typeface="+mn-cs"/>
              </a:rPr>
              <a:t>; самые мужественные – греки, а самые слабые – японцы.</a:t>
            </a:r>
          </a:p>
          <a:p>
            <a:r>
              <a:rPr lang="ru-RU" sz="1200" kern="1200" dirty="0">
                <a:solidFill>
                  <a:schemeClr val="tx1"/>
                </a:solidFill>
                <a:effectLst/>
                <a:latin typeface="+mn-lt"/>
                <a:ea typeface="+mn-ea"/>
                <a:cs typeface="+mn-cs"/>
              </a:rPr>
              <a:t>Огромное значение в оплодотворении играет </a:t>
            </a:r>
            <a:r>
              <a:rPr lang="ru-RU" sz="1200" b="1" kern="1200" dirty="0">
                <a:solidFill>
                  <a:schemeClr val="tx1"/>
                </a:solidFill>
                <a:effectLst/>
                <a:latin typeface="+mn-lt"/>
                <a:ea typeface="+mn-ea"/>
                <a:cs typeface="+mn-cs"/>
              </a:rPr>
              <a:t>физиология </a:t>
            </a:r>
            <a:r>
              <a:rPr lang="ru-RU" sz="1200" b="1" kern="1200" dirty="0" err="1">
                <a:solidFill>
                  <a:schemeClr val="tx1"/>
                </a:solidFill>
                <a:effectLst/>
                <a:latin typeface="+mn-lt"/>
                <a:ea typeface="+mn-ea"/>
                <a:cs typeface="+mn-cs"/>
              </a:rPr>
              <a:t>ж.п.с</a:t>
            </a:r>
            <a:r>
              <a:rPr lang="ru-RU" sz="1200" b="1"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В момент оргазма матка резко сокращается, при этом слизистая пробка, которая закрывает шейку матки выдавливается во влагалище в виде слизистого шнура, к ней прилипают сперматозоиды, затем матка расслабляется, возникает отрицательное давление и слизистый шнур вместе со сперматозоидами втягивается в матку, а затем в маточные трубы. </a:t>
            </a:r>
          </a:p>
          <a:p>
            <a:r>
              <a:rPr lang="ru-RU" sz="1200" kern="1200" dirty="0">
                <a:solidFill>
                  <a:schemeClr val="tx1"/>
                </a:solidFill>
                <a:effectLst/>
                <a:latin typeface="+mn-lt"/>
                <a:ea typeface="+mn-ea"/>
                <a:cs typeface="+mn-cs"/>
              </a:rPr>
              <a:t>Наиболее благоприятное время для оплодотворения – </a:t>
            </a:r>
            <a:r>
              <a:rPr lang="ru-RU" sz="1200" b="1" kern="1200" dirty="0">
                <a:solidFill>
                  <a:schemeClr val="tx1"/>
                </a:solidFill>
                <a:effectLst/>
                <a:latin typeface="+mn-lt"/>
                <a:ea typeface="+mn-ea"/>
                <a:cs typeface="+mn-cs"/>
              </a:rPr>
              <a:t>середина цикла</a:t>
            </a:r>
            <a:r>
              <a:rPr lang="ru-RU" sz="1200" kern="1200" dirty="0">
                <a:solidFill>
                  <a:schemeClr val="tx1"/>
                </a:solidFill>
                <a:effectLst/>
                <a:latin typeface="+mn-lt"/>
                <a:ea typeface="+mn-ea"/>
                <a:cs typeface="+mn-cs"/>
              </a:rPr>
              <a:t>. В это время яйцеклетка находится в </a:t>
            </a:r>
            <a:r>
              <a:rPr lang="ru-RU" sz="1200" kern="1200" dirty="0" err="1">
                <a:solidFill>
                  <a:schemeClr val="tx1"/>
                </a:solidFill>
                <a:effectLst/>
                <a:latin typeface="+mn-lt"/>
                <a:ea typeface="+mn-ea"/>
                <a:cs typeface="+mn-cs"/>
              </a:rPr>
              <a:t>ампулярной</a:t>
            </a:r>
            <a:r>
              <a:rPr lang="ru-RU" sz="1200" kern="1200" dirty="0">
                <a:solidFill>
                  <a:schemeClr val="tx1"/>
                </a:solidFill>
                <a:effectLst/>
                <a:latin typeface="+mn-lt"/>
                <a:ea typeface="+mn-ea"/>
                <a:cs typeface="+mn-cs"/>
              </a:rPr>
              <a:t> части маточной трубы и начинает продвигаться с током секрета в сторону матки. Сперматозоид наоборот обладает способностью к </a:t>
            </a:r>
            <a:r>
              <a:rPr lang="ru-RU" sz="1200" b="1" kern="1200" dirty="0">
                <a:solidFill>
                  <a:schemeClr val="tx1"/>
                </a:solidFill>
                <a:effectLst/>
                <a:latin typeface="+mn-lt"/>
                <a:ea typeface="+mn-ea"/>
                <a:cs typeface="+mn-cs"/>
              </a:rPr>
              <a:t>реотаксису </a:t>
            </a:r>
            <a:r>
              <a:rPr lang="ru-RU" sz="1200" kern="1200" dirty="0">
                <a:solidFill>
                  <a:schemeClr val="tx1"/>
                </a:solidFill>
                <a:effectLst/>
                <a:latin typeface="+mn-lt"/>
                <a:ea typeface="+mn-ea"/>
                <a:cs typeface="+mn-cs"/>
              </a:rPr>
              <a:t>– движению против тока жидкости. Кроме того, сближению сперматозоида и яйцеклетки способствуют химические вещества, которые выделяет яйцеклетка (</a:t>
            </a:r>
            <a:r>
              <a:rPr lang="ru-RU" sz="1200" kern="1200" dirty="0" err="1">
                <a:solidFill>
                  <a:schemeClr val="tx1"/>
                </a:solidFill>
                <a:effectLst/>
                <a:latin typeface="+mn-lt"/>
                <a:ea typeface="+mn-ea"/>
                <a:cs typeface="+mn-cs"/>
              </a:rPr>
              <a:t>гиногомоны</a:t>
            </a:r>
            <a:r>
              <a:rPr lang="ru-RU" sz="1200" kern="1200" dirty="0">
                <a:solidFill>
                  <a:schemeClr val="tx1"/>
                </a:solidFill>
                <a:effectLst/>
                <a:latin typeface="+mn-lt"/>
                <a:ea typeface="+mn-ea"/>
                <a:cs typeface="+mn-cs"/>
              </a:rPr>
              <a:t>) и этим привлекает сперматозоид. Это явление называется </a:t>
            </a:r>
            <a:r>
              <a:rPr lang="ru-RU" sz="1200" b="1" kern="1200" dirty="0">
                <a:solidFill>
                  <a:schemeClr val="tx1"/>
                </a:solidFill>
                <a:effectLst/>
                <a:latin typeface="+mn-lt"/>
                <a:ea typeface="+mn-ea"/>
                <a:cs typeface="+mn-cs"/>
              </a:rPr>
              <a:t>хемотаксис </a:t>
            </a:r>
            <a:r>
              <a:rPr lang="ru-RU" sz="1200" kern="1200" dirty="0">
                <a:solidFill>
                  <a:schemeClr val="tx1"/>
                </a:solidFill>
                <a:effectLst/>
                <a:latin typeface="+mn-lt"/>
                <a:ea typeface="+mn-ea"/>
                <a:cs typeface="+mn-cs"/>
              </a:rPr>
              <a:t>– движение сперматозоида к яйцеклетке по градиенту концентрации химического вещества. Существует еще такое явление, как </a:t>
            </a:r>
            <a:r>
              <a:rPr lang="ru-RU" sz="1200" b="1" kern="1200" dirty="0">
                <a:solidFill>
                  <a:schemeClr val="tx1"/>
                </a:solidFill>
                <a:effectLst/>
                <a:latin typeface="+mn-lt"/>
                <a:ea typeface="+mn-ea"/>
                <a:cs typeface="+mn-cs"/>
              </a:rPr>
              <a:t>гальванотаксис </a:t>
            </a:r>
            <a:r>
              <a:rPr lang="ru-RU" sz="1200" kern="1200" dirty="0">
                <a:solidFill>
                  <a:schemeClr val="tx1"/>
                </a:solidFill>
                <a:effectLst/>
                <a:latin typeface="+mn-lt"/>
                <a:ea typeface="+mn-ea"/>
                <a:cs typeface="+mn-cs"/>
              </a:rPr>
              <a:t>– во время овуляции фолликулярные клетки, окружающие </a:t>
            </a:r>
            <a:r>
              <a:rPr lang="ru-RU" sz="1200" kern="1200" dirty="0" err="1">
                <a:solidFill>
                  <a:schemeClr val="tx1"/>
                </a:solidFill>
                <a:effectLst/>
                <a:latin typeface="+mn-lt"/>
                <a:ea typeface="+mn-ea"/>
                <a:cs typeface="+mn-cs"/>
              </a:rPr>
              <a:t>овоцит</a:t>
            </a:r>
            <a:r>
              <a:rPr lang="ru-RU" sz="1200" kern="1200" dirty="0">
                <a:solidFill>
                  <a:schemeClr val="tx1"/>
                </a:solidFill>
                <a:effectLst/>
                <a:latin typeface="+mn-lt"/>
                <a:ea typeface="+mn-ea"/>
                <a:cs typeface="+mn-cs"/>
              </a:rPr>
              <a:t> частично повреждаются, возникает отрицательный заряд, а не поврежденные участки остаются положительно заряженными; между ними возникают биотоки, которые привлекают сперматозоид.  Вышеописанные взаимоотношения между половыми клетками называются </a:t>
            </a:r>
            <a:r>
              <a:rPr lang="ru-RU" sz="1200" b="1" kern="1200" dirty="0" err="1">
                <a:solidFill>
                  <a:schemeClr val="tx1"/>
                </a:solidFill>
                <a:effectLst/>
                <a:latin typeface="+mn-lt"/>
                <a:ea typeface="+mn-ea"/>
                <a:cs typeface="+mn-cs"/>
              </a:rPr>
              <a:t>дистантными</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При сближении наступает </a:t>
            </a:r>
            <a:r>
              <a:rPr lang="ru-RU" sz="1200" b="1" kern="1200" dirty="0">
                <a:solidFill>
                  <a:schemeClr val="tx1"/>
                </a:solidFill>
                <a:effectLst/>
                <a:latin typeface="+mn-lt"/>
                <a:ea typeface="+mn-ea"/>
                <a:cs typeface="+mn-cs"/>
              </a:rPr>
              <a:t>этап контактных</a:t>
            </a:r>
            <a:r>
              <a:rPr lang="ru-RU" sz="1200" kern="1200" dirty="0">
                <a:solidFill>
                  <a:schemeClr val="tx1"/>
                </a:solidFill>
                <a:effectLst/>
                <a:latin typeface="+mn-lt"/>
                <a:ea typeface="+mn-ea"/>
                <a:cs typeface="+mn-cs"/>
              </a:rPr>
              <a:t> взаимоотношений. Наиболее подвижными являются у-сперматозоиды. В направлении избранного яйцеклетка образует ложноножку (бугорок оплодотворения), ею она охватывает головку сперматозоида и втягивает в цитоплазму. Затем вокруг яйцеклетки образуется оболочка оплодотворения, которая отсекает хвост сперматозоида. Остальные сперматозоиды разворачиваются, обездвиживаются и </a:t>
            </a:r>
            <a:r>
              <a:rPr lang="ru-RU" sz="1200" kern="1200" dirty="0" err="1">
                <a:solidFill>
                  <a:schemeClr val="tx1"/>
                </a:solidFill>
                <a:effectLst/>
                <a:latin typeface="+mn-lt"/>
                <a:ea typeface="+mn-ea"/>
                <a:cs typeface="+mn-cs"/>
              </a:rPr>
              <a:t>облитерируют</a:t>
            </a:r>
            <a:r>
              <a:rPr lang="ru-RU" sz="1200" kern="1200" dirty="0">
                <a:solidFill>
                  <a:schemeClr val="tx1"/>
                </a:solidFill>
                <a:effectLst/>
                <a:latin typeface="+mn-lt"/>
                <a:ea typeface="+mn-ea"/>
                <a:cs typeface="+mn-cs"/>
              </a:rPr>
              <a:t>. Для человека характерна </a:t>
            </a:r>
            <a:r>
              <a:rPr lang="ru-RU" sz="1200" kern="1200" dirty="0" err="1">
                <a:solidFill>
                  <a:schemeClr val="tx1"/>
                </a:solidFill>
                <a:effectLst/>
                <a:latin typeface="+mn-lt"/>
                <a:ea typeface="+mn-ea"/>
                <a:cs typeface="+mn-cs"/>
              </a:rPr>
              <a:t>моноспермия</a:t>
            </a:r>
            <a:r>
              <a:rPr lang="ru-RU" sz="1200" kern="1200" dirty="0">
                <a:solidFill>
                  <a:schemeClr val="tx1"/>
                </a:solidFill>
                <a:effectLst/>
                <a:latin typeface="+mn-lt"/>
                <a:ea typeface="+mn-ea"/>
                <a:cs typeface="+mn-cs"/>
              </a:rPr>
              <a:t>.</a:t>
            </a:r>
          </a:p>
          <a:p>
            <a:r>
              <a:rPr lang="ru-RU" sz="1200" kern="1200" dirty="0">
                <a:solidFill>
                  <a:schemeClr val="tx1"/>
                </a:solidFill>
                <a:effectLst/>
                <a:latin typeface="+mn-lt"/>
                <a:ea typeface="+mn-ea"/>
                <a:cs typeface="+mn-cs"/>
              </a:rPr>
              <a:t>Следующий этап оплодотворения характеризуется формированием </a:t>
            </a:r>
            <a:r>
              <a:rPr lang="ru-RU" sz="1200" b="1" kern="1200" dirty="0" err="1">
                <a:solidFill>
                  <a:schemeClr val="tx1"/>
                </a:solidFill>
                <a:effectLst/>
                <a:latin typeface="+mn-lt"/>
                <a:ea typeface="+mn-ea"/>
                <a:cs typeface="+mn-cs"/>
              </a:rPr>
              <a:t>синкариона</a:t>
            </a:r>
            <a:r>
              <a:rPr lang="ru-RU" sz="1200" kern="1200" dirty="0">
                <a:solidFill>
                  <a:schemeClr val="tx1"/>
                </a:solidFill>
                <a:effectLst/>
                <a:latin typeface="+mn-lt"/>
                <a:ea typeface="+mn-ea"/>
                <a:cs typeface="+mn-cs"/>
              </a:rPr>
              <a:t>. В цитоплазме яйцеклетки головка сперматозоида набухает и превращается в мужской </a:t>
            </a:r>
            <a:r>
              <a:rPr lang="ru-RU" sz="1200" kern="1200" dirty="0" err="1">
                <a:solidFill>
                  <a:schemeClr val="tx1"/>
                </a:solidFill>
                <a:effectLst/>
                <a:latin typeface="+mn-lt"/>
                <a:ea typeface="+mn-ea"/>
                <a:cs typeface="+mn-cs"/>
              </a:rPr>
              <a:t>пронуклиус</a:t>
            </a:r>
            <a:r>
              <a:rPr lang="ru-RU" sz="1200" kern="1200" dirty="0">
                <a:solidFill>
                  <a:schemeClr val="tx1"/>
                </a:solidFill>
                <a:effectLst/>
                <a:latin typeface="+mn-lt"/>
                <a:ea typeface="+mn-ea"/>
                <a:cs typeface="+mn-cs"/>
              </a:rPr>
              <a:t>; затем женский и мужской </a:t>
            </a:r>
            <a:r>
              <a:rPr lang="ru-RU" sz="1200" kern="1200" dirty="0" err="1">
                <a:solidFill>
                  <a:schemeClr val="tx1"/>
                </a:solidFill>
                <a:effectLst/>
                <a:latin typeface="+mn-lt"/>
                <a:ea typeface="+mn-ea"/>
                <a:cs typeface="+mn-cs"/>
              </a:rPr>
              <a:t>пронуклиусы</a:t>
            </a:r>
            <a:r>
              <a:rPr lang="ru-RU" sz="1200" kern="1200" dirty="0">
                <a:solidFill>
                  <a:schemeClr val="tx1"/>
                </a:solidFill>
                <a:effectLst/>
                <a:latin typeface="+mn-lt"/>
                <a:ea typeface="+mn-ea"/>
                <a:cs typeface="+mn-cs"/>
              </a:rPr>
              <a:t> смещаются к анимальному полюсу, где располагается полярное тельце. Здесь они сливаются в сложное ядро – </a:t>
            </a:r>
            <a:r>
              <a:rPr lang="ru-RU" sz="1200" kern="1200" dirty="0" err="1">
                <a:solidFill>
                  <a:schemeClr val="tx1"/>
                </a:solidFill>
                <a:effectLst/>
                <a:latin typeface="+mn-lt"/>
                <a:ea typeface="+mn-ea"/>
                <a:cs typeface="+mn-cs"/>
              </a:rPr>
              <a:t>синкарион</a:t>
            </a:r>
            <a:r>
              <a:rPr lang="ru-RU" sz="1200" kern="1200" dirty="0">
                <a:solidFill>
                  <a:schemeClr val="tx1"/>
                </a:solidFill>
                <a:effectLst/>
                <a:latin typeface="+mn-lt"/>
                <a:ea typeface="+mn-ea"/>
                <a:cs typeface="+mn-cs"/>
              </a:rPr>
              <a:t>, в котором восстанавливается диплоидный набор хромосом. В результате образуется одноклеточный организм – </a:t>
            </a:r>
            <a:r>
              <a:rPr lang="ru-RU" sz="1200" b="1" kern="1200" dirty="0">
                <a:solidFill>
                  <a:schemeClr val="tx1"/>
                </a:solidFill>
                <a:effectLst/>
                <a:latin typeface="+mn-lt"/>
                <a:ea typeface="+mn-ea"/>
                <a:cs typeface="+mn-cs"/>
              </a:rPr>
              <a:t>зигота</a:t>
            </a:r>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6</a:t>
            </a:fld>
            <a:endParaRPr lang="ru-RU"/>
          </a:p>
        </p:txBody>
      </p:sp>
    </p:spTree>
    <p:extLst>
      <p:ext uri="{BB962C8B-B14F-4D97-AF65-F5344CB8AC3E}">
        <p14:creationId xmlns:p14="http://schemas.microsoft.com/office/powerpoint/2010/main" val="418254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Дробление.</a:t>
            </a:r>
            <a:r>
              <a:rPr lang="ru-RU" sz="1200" kern="1200" dirty="0">
                <a:solidFill>
                  <a:schemeClr val="tx1"/>
                </a:solidFill>
                <a:effectLst/>
                <a:latin typeface="+mn-lt"/>
                <a:ea typeface="+mn-ea"/>
                <a:cs typeface="+mn-cs"/>
              </a:rPr>
              <a:t> Меридиональная борозда дробления делит зиготу на два бластомера, уже на этом этапе они не равноценные: один – маленький темный (</a:t>
            </a:r>
            <a:r>
              <a:rPr lang="ru-RU" sz="1200" kern="1200" dirty="0" err="1">
                <a:solidFill>
                  <a:schemeClr val="tx1"/>
                </a:solidFill>
                <a:effectLst/>
                <a:latin typeface="+mn-lt"/>
                <a:ea typeface="+mn-ea"/>
                <a:cs typeface="+mn-cs"/>
              </a:rPr>
              <a:t>эмбриобласт</a:t>
            </a:r>
            <a:r>
              <a:rPr lang="ru-RU" sz="1200" kern="1200" dirty="0">
                <a:solidFill>
                  <a:schemeClr val="tx1"/>
                </a:solidFill>
                <a:effectLst/>
                <a:latin typeface="+mn-lt"/>
                <a:ea typeface="+mn-ea"/>
                <a:cs typeface="+mn-cs"/>
              </a:rPr>
              <a:t>), а другой - крупный и светлый (</a:t>
            </a:r>
            <a:r>
              <a:rPr lang="ru-RU" sz="1200" kern="1200" dirty="0" err="1">
                <a:solidFill>
                  <a:schemeClr val="tx1"/>
                </a:solidFill>
                <a:effectLst/>
                <a:latin typeface="+mn-lt"/>
                <a:ea typeface="+mn-ea"/>
                <a:cs typeface="+mn-cs"/>
              </a:rPr>
              <a:t>трофобласт</a:t>
            </a:r>
            <a:r>
              <a:rPr lang="ru-RU" sz="1200" kern="1200" dirty="0">
                <a:solidFill>
                  <a:schemeClr val="tx1"/>
                </a:solidFill>
                <a:effectLst/>
                <a:latin typeface="+mn-lt"/>
                <a:ea typeface="+mn-ea"/>
                <a:cs typeface="+mn-cs"/>
              </a:rPr>
              <a:t>). Быстрее дробятся светлые бластомеры, постепенно обволакивая темные бластомеры. В результате из двух образуется три бластомера (два светлых, один темный), затем – 5 и т.д. Дробление полное, неравномерное и асинхронное. До пяти бластомеров, каждый из них может дать полноценную особь, если их разъединить. </a:t>
            </a:r>
          </a:p>
          <a:p>
            <a:r>
              <a:rPr lang="ru-RU" sz="1200" b="1" kern="1200" dirty="0">
                <a:solidFill>
                  <a:schemeClr val="tx1"/>
                </a:solidFill>
                <a:effectLst/>
                <a:latin typeface="+mn-lt"/>
                <a:ea typeface="+mn-ea"/>
                <a:cs typeface="+mn-cs"/>
              </a:rPr>
              <a:t>На 3-ьи сутки</a:t>
            </a:r>
            <a:r>
              <a:rPr lang="ru-RU" sz="1200" kern="1200" dirty="0">
                <a:solidFill>
                  <a:schemeClr val="tx1"/>
                </a:solidFill>
                <a:effectLst/>
                <a:latin typeface="+mn-lt"/>
                <a:ea typeface="+mn-ea"/>
                <a:cs typeface="+mn-cs"/>
              </a:rPr>
              <a:t> образуется ранняя бластула (</a:t>
            </a:r>
            <a:r>
              <a:rPr lang="ru-RU" sz="1200" b="1" kern="1200" dirty="0" err="1">
                <a:solidFill>
                  <a:schemeClr val="tx1"/>
                </a:solidFill>
                <a:effectLst/>
                <a:latin typeface="+mn-lt"/>
                <a:ea typeface="+mn-ea"/>
                <a:cs typeface="+mn-cs"/>
              </a:rPr>
              <a:t>стерробластула</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плотная бластула, без полости) или поздняя морула, окруженная светлым </a:t>
            </a:r>
            <a:r>
              <a:rPr lang="ru-RU" sz="1200" kern="1200" dirty="0" err="1">
                <a:solidFill>
                  <a:schemeClr val="tx1"/>
                </a:solidFill>
                <a:effectLst/>
                <a:latin typeface="+mn-lt"/>
                <a:ea typeface="+mn-ea"/>
                <a:cs typeface="+mn-cs"/>
              </a:rPr>
              <a:t>трофобластом</a:t>
            </a:r>
            <a:r>
              <a:rPr lang="ru-RU" sz="1200" kern="1200" dirty="0">
                <a:solidFill>
                  <a:schemeClr val="tx1"/>
                </a:solidFill>
                <a:effectLst/>
                <a:latin typeface="+mn-lt"/>
                <a:ea typeface="+mn-ea"/>
                <a:cs typeface="+mn-cs"/>
              </a:rPr>
              <a:t> и заполненная темным </a:t>
            </a:r>
            <a:r>
              <a:rPr lang="ru-RU" sz="1200" kern="1200" dirty="0" err="1">
                <a:solidFill>
                  <a:schemeClr val="tx1"/>
                </a:solidFill>
                <a:effectLst/>
                <a:latin typeface="+mn-lt"/>
                <a:ea typeface="+mn-ea"/>
                <a:cs typeface="+mn-cs"/>
              </a:rPr>
              <a:t>эмбриобластом</a:t>
            </a:r>
            <a:r>
              <a:rPr lang="ru-RU" sz="1200" kern="1200" dirty="0">
                <a:solidFill>
                  <a:schemeClr val="tx1"/>
                </a:solidFill>
                <a:effectLst/>
                <a:latin typeface="+mn-lt"/>
                <a:ea typeface="+mn-ea"/>
                <a:cs typeface="+mn-cs"/>
              </a:rPr>
              <a:t>.  </a:t>
            </a:r>
          </a:p>
          <a:p>
            <a:r>
              <a:rPr lang="ru-RU" sz="1200" b="1" kern="1200" dirty="0">
                <a:solidFill>
                  <a:schemeClr val="tx1"/>
                </a:solidFill>
                <a:effectLst/>
                <a:latin typeface="+mn-lt"/>
                <a:ea typeface="+mn-ea"/>
                <a:cs typeface="+mn-cs"/>
              </a:rPr>
              <a:t>На 4-ые</a:t>
            </a:r>
            <a:r>
              <a:rPr lang="ru-RU" sz="1200" kern="1200" dirty="0">
                <a:solidFill>
                  <a:schemeClr val="tx1"/>
                </a:solidFill>
                <a:effectLst/>
                <a:latin typeface="+mn-lt"/>
                <a:ea typeface="+mn-ea"/>
                <a:cs typeface="+mn-cs"/>
              </a:rPr>
              <a:t> сутки из </a:t>
            </a:r>
            <a:r>
              <a:rPr lang="ru-RU" sz="1200" kern="1200" dirty="0" err="1">
                <a:solidFill>
                  <a:schemeClr val="tx1"/>
                </a:solidFill>
                <a:effectLst/>
                <a:latin typeface="+mn-lt"/>
                <a:ea typeface="+mn-ea"/>
                <a:cs typeface="+mn-cs"/>
              </a:rPr>
              <a:t>стерробластулы</a:t>
            </a:r>
            <a:r>
              <a:rPr lang="ru-RU" sz="1200" kern="1200" dirty="0">
                <a:solidFill>
                  <a:schemeClr val="tx1"/>
                </a:solidFill>
                <a:effectLst/>
                <a:latin typeface="+mn-lt"/>
                <a:ea typeface="+mn-ea"/>
                <a:cs typeface="+mn-cs"/>
              </a:rPr>
              <a:t> формируется </a:t>
            </a:r>
            <a:r>
              <a:rPr lang="ru-RU" sz="1200" kern="1200" dirty="0" err="1">
                <a:solidFill>
                  <a:schemeClr val="tx1"/>
                </a:solidFill>
                <a:effectLst/>
                <a:latin typeface="+mn-lt"/>
                <a:ea typeface="+mn-ea"/>
                <a:cs typeface="+mn-cs"/>
              </a:rPr>
              <a:t>бластодермический</a:t>
            </a:r>
            <a:r>
              <a:rPr lang="ru-RU" sz="1200" kern="1200" dirty="0">
                <a:solidFill>
                  <a:schemeClr val="tx1"/>
                </a:solidFill>
                <a:effectLst/>
                <a:latin typeface="+mn-lt"/>
                <a:ea typeface="+mn-ea"/>
                <a:cs typeface="+mn-cs"/>
              </a:rPr>
              <a:t> пузырек – </a:t>
            </a:r>
            <a:r>
              <a:rPr lang="ru-RU" sz="1200" b="1" kern="1200" dirty="0" err="1">
                <a:solidFill>
                  <a:schemeClr val="tx1"/>
                </a:solidFill>
                <a:effectLst/>
                <a:latin typeface="+mn-lt"/>
                <a:ea typeface="+mn-ea"/>
                <a:cs typeface="+mn-cs"/>
              </a:rPr>
              <a:t>бластоциста</a:t>
            </a:r>
            <a:r>
              <a:rPr lang="ru-RU" sz="1200" kern="1200" dirty="0">
                <a:solidFill>
                  <a:schemeClr val="tx1"/>
                </a:solidFill>
                <a:effectLst/>
                <a:latin typeface="+mn-lt"/>
                <a:ea typeface="+mn-ea"/>
                <a:cs typeface="+mn-cs"/>
              </a:rPr>
              <a:t> – это настоящая бластула. Она все еще находится в маточной трубе и содержит около 100 бластомеров. Снаружи покрыта светлым </a:t>
            </a:r>
            <a:r>
              <a:rPr lang="ru-RU" sz="1200" kern="1200" dirty="0" err="1">
                <a:solidFill>
                  <a:schemeClr val="tx1"/>
                </a:solidFill>
                <a:effectLst/>
                <a:latin typeface="+mn-lt"/>
                <a:ea typeface="+mn-ea"/>
                <a:cs typeface="+mn-cs"/>
              </a:rPr>
              <a:t>трофобластом</a:t>
            </a:r>
            <a:r>
              <a:rPr lang="ru-RU" sz="1200" kern="1200" dirty="0">
                <a:solidFill>
                  <a:schemeClr val="tx1"/>
                </a:solidFill>
                <a:effectLst/>
                <a:latin typeface="+mn-lt"/>
                <a:ea typeface="+mn-ea"/>
                <a:cs typeface="+mn-cs"/>
              </a:rPr>
              <a:t>. Имеет полость, заполненную секретом, к анимальному полюсу смещен </a:t>
            </a:r>
            <a:r>
              <a:rPr lang="ru-RU" sz="1200" kern="1200" dirty="0" err="1">
                <a:solidFill>
                  <a:schemeClr val="tx1"/>
                </a:solidFill>
                <a:effectLst/>
                <a:latin typeface="+mn-lt"/>
                <a:ea typeface="+mn-ea"/>
                <a:cs typeface="+mn-cs"/>
              </a:rPr>
              <a:t>эмбриобласт</a:t>
            </a:r>
            <a:r>
              <a:rPr lang="ru-RU" sz="1200" kern="1200" dirty="0">
                <a:solidFill>
                  <a:schemeClr val="tx1"/>
                </a:solidFill>
                <a:effectLst/>
                <a:latin typeface="+mn-lt"/>
                <a:ea typeface="+mn-ea"/>
                <a:cs typeface="+mn-cs"/>
              </a:rPr>
              <a:t>, который формирует зародышевый узелок. </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10</a:t>
            </a:fld>
            <a:endParaRPr lang="ru-RU"/>
          </a:p>
        </p:txBody>
      </p:sp>
    </p:spTree>
    <p:extLst>
      <p:ext uri="{BB962C8B-B14F-4D97-AF65-F5344CB8AC3E}">
        <p14:creationId xmlns:p14="http://schemas.microsoft.com/office/powerpoint/2010/main" val="198967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11</a:t>
            </a:fld>
            <a:endParaRPr lang="ru-RU"/>
          </a:p>
        </p:txBody>
      </p:sp>
    </p:spTree>
    <p:extLst>
      <p:ext uri="{BB962C8B-B14F-4D97-AF65-F5344CB8AC3E}">
        <p14:creationId xmlns:p14="http://schemas.microsoft.com/office/powerpoint/2010/main" val="286226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На 5-ые сутки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бластоциста</a:t>
            </a:r>
            <a:r>
              <a:rPr lang="ru-RU" sz="1200" kern="1200" dirty="0">
                <a:solidFill>
                  <a:schemeClr val="tx1"/>
                </a:solidFill>
                <a:effectLst/>
                <a:latin typeface="+mn-lt"/>
                <a:ea typeface="+mn-ea"/>
                <a:cs typeface="+mn-cs"/>
              </a:rPr>
              <a:t> скатывается в полость матки.</a:t>
            </a:r>
          </a:p>
          <a:p>
            <a:r>
              <a:rPr lang="ru-RU" sz="1200" kern="1200" dirty="0">
                <a:solidFill>
                  <a:schemeClr val="tx1"/>
                </a:solidFill>
                <a:effectLst/>
                <a:latin typeface="+mn-lt"/>
                <a:ea typeface="+mn-ea"/>
                <a:cs typeface="+mn-cs"/>
              </a:rPr>
              <a:t>На 7-ые сутки начинается имплантация в стенку матки. Перед имплантацией осуществляется первая фаза гаструляции путем </a:t>
            </a:r>
            <a:r>
              <a:rPr lang="ru-RU" sz="1200" kern="1200" dirty="0" err="1">
                <a:solidFill>
                  <a:schemeClr val="tx1"/>
                </a:solidFill>
                <a:effectLst/>
                <a:latin typeface="+mn-lt"/>
                <a:ea typeface="+mn-ea"/>
                <a:cs typeface="+mn-cs"/>
              </a:rPr>
              <a:t>д</a:t>
            </a:r>
            <a:r>
              <a:rPr lang="ru-RU" sz="1200" b="1" kern="1200" dirty="0" err="1">
                <a:solidFill>
                  <a:schemeClr val="tx1"/>
                </a:solidFill>
                <a:effectLst/>
                <a:latin typeface="+mn-lt"/>
                <a:ea typeface="+mn-ea"/>
                <a:cs typeface="+mn-cs"/>
              </a:rPr>
              <a:t>еляминации</a:t>
            </a:r>
            <a:r>
              <a:rPr lang="ru-RU" sz="1200" kern="1200" dirty="0">
                <a:solidFill>
                  <a:schemeClr val="tx1"/>
                </a:solidFill>
                <a:effectLst/>
                <a:latin typeface="+mn-lt"/>
                <a:ea typeface="+mn-ea"/>
                <a:cs typeface="+mn-cs"/>
              </a:rPr>
              <a:t>. В результате единый зародышевый узелок расщепляется на два слоя – </a:t>
            </a:r>
            <a:r>
              <a:rPr lang="ru-RU" sz="1200" b="1" kern="1200" dirty="0" err="1">
                <a:solidFill>
                  <a:schemeClr val="tx1"/>
                </a:solidFill>
                <a:effectLst/>
                <a:latin typeface="+mn-lt"/>
                <a:ea typeface="+mn-ea"/>
                <a:cs typeface="+mn-cs"/>
              </a:rPr>
              <a:t>эпибласт</a:t>
            </a:r>
            <a:r>
              <a:rPr lang="ru-RU" sz="1200" kern="1200" dirty="0">
                <a:solidFill>
                  <a:schemeClr val="tx1"/>
                </a:solidFill>
                <a:effectLst/>
                <a:latin typeface="+mn-lt"/>
                <a:ea typeface="+mn-ea"/>
                <a:cs typeface="+mn-cs"/>
              </a:rPr>
              <a:t> и </a:t>
            </a:r>
            <a:r>
              <a:rPr lang="ru-RU" sz="1200" b="1" kern="1200" dirty="0" err="1">
                <a:solidFill>
                  <a:schemeClr val="tx1"/>
                </a:solidFill>
                <a:effectLst/>
                <a:latin typeface="+mn-lt"/>
                <a:ea typeface="+mn-ea"/>
                <a:cs typeface="+mn-cs"/>
              </a:rPr>
              <a:t>гипобласт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Эпибласт</a:t>
            </a:r>
            <a:r>
              <a:rPr lang="ru-RU" sz="1200" kern="1200" dirty="0">
                <a:solidFill>
                  <a:schemeClr val="tx1"/>
                </a:solidFill>
                <a:effectLst/>
                <a:latin typeface="+mn-lt"/>
                <a:ea typeface="+mn-ea"/>
                <a:cs typeface="+mn-cs"/>
              </a:rPr>
              <a:t> (наружный листок) прилежит к </a:t>
            </a:r>
            <a:r>
              <a:rPr lang="ru-RU" sz="1200" kern="1200" dirty="0" err="1">
                <a:solidFill>
                  <a:schemeClr val="tx1"/>
                </a:solidFill>
                <a:effectLst/>
                <a:latin typeface="+mn-lt"/>
                <a:ea typeface="+mn-ea"/>
                <a:cs typeface="+mn-cs"/>
              </a:rPr>
              <a:t>трофобласту</a:t>
            </a:r>
            <a:r>
              <a:rPr lang="ru-RU" sz="1200" kern="1200" dirty="0">
                <a:solidFill>
                  <a:schemeClr val="tx1"/>
                </a:solidFill>
                <a:effectLst/>
                <a:latin typeface="+mn-lt"/>
                <a:ea typeface="+mn-ea"/>
                <a:cs typeface="+mn-cs"/>
              </a:rPr>
              <a:t> и содержит материал эктодермы, нервной пластинки и мезодермы. </a:t>
            </a:r>
            <a:r>
              <a:rPr lang="ru-RU" sz="1200" kern="1200" dirty="0" err="1">
                <a:solidFill>
                  <a:schemeClr val="tx1"/>
                </a:solidFill>
                <a:effectLst/>
                <a:latin typeface="+mn-lt"/>
                <a:ea typeface="+mn-ea"/>
                <a:cs typeface="+mn-cs"/>
              </a:rPr>
              <a:t>Гипобласт</a:t>
            </a:r>
            <a:r>
              <a:rPr lang="ru-RU" sz="1200" kern="1200" dirty="0">
                <a:solidFill>
                  <a:schemeClr val="tx1"/>
                </a:solidFill>
                <a:effectLst/>
                <a:latin typeface="+mn-lt"/>
                <a:ea typeface="+mn-ea"/>
                <a:cs typeface="+mn-cs"/>
              </a:rPr>
              <a:t> (внутренний листок) обращен в полость </a:t>
            </a:r>
            <a:r>
              <a:rPr lang="ru-RU" sz="1200" kern="1200" dirty="0" err="1">
                <a:solidFill>
                  <a:schemeClr val="tx1"/>
                </a:solidFill>
                <a:effectLst/>
                <a:latin typeface="+mn-lt"/>
                <a:ea typeface="+mn-ea"/>
                <a:cs typeface="+mn-cs"/>
              </a:rPr>
              <a:t>бластоцисты</a:t>
            </a:r>
            <a:r>
              <a:rPr lang="ru-RU" sz="1200" kern="1200" dirty="0">
                <a:solidFill>
                  <a:schemeClr val="tx1"/>
                </a:solidFill>
                <a:effectLst/>
                <a:latin typeface="+mn-lt"/>
                <a:ea typeface="+mn-ea"/>
                <a:cs typeface="+mn-cs"/>
              </a:rPr>
              <a:t> и содержит энтодерму.</a:t>
            </a:r>
          </a:p>
          <a:p>
            <a:r>
              <a:rPr lang="ru-RU" sz="1200" b="1" kern="1200" dirty="0">
                <a:solidFill>
                  <a:schemeClr val="tx1"/>
                </a:solidFill>
                <a:effectLst/>
                <a:latin typeface="+mn-lt"/>
                <a:ea typeface="+mn-ea"/>
                <a:cs typeface="+mn-cs"/>
              </a:rPr>
              <a:t>Имплантация </a:t>
            </a:r>
            <a:r>
              <a:rPr lang="ru-RU" sz="1200" kern="1200" dirty="0">
                <a:solidFill>
                  <a:schemeClr val="tx1"/>
                </a:solidFill>
                <a:effectLst/>
                <a:latin typeface="+mn-lt"/>
                <a:ea typeface="+mn-ea"/>
                <a:cs typeface="+mn-cs"/>
              </a:rPr>
              <a:t>начинается с </a:t>
            </a:r>
            <a:r>
              <a:rPr lang="ru-RU" sz="1200" b="1" kern="1200" dirty="0">
                <a:solidFill>
                  <a:schemeClr val="tx1"/>
                </a:solidFill>
                <a:effectLst/>
                <a:latin typeface="+mn-lt"/>
                <a:ea typeface="+mn-ea"/>
                <a:cs typeface="+mn-cs"/>
              </a:rPr>
              <a:t>адгезии </a:t>
            </a:r>
            <a:r>
              <a:rPr lang="ru-RU" sz="1200" kern="1200" dirty="0">
                <a:solidFill>
                  <a:schemeClr val="tx1"/>
                </a:solidFill>
                <a:effectLst/>
                <a:latin typeface="+mn-lt"/>
                <a:ea typeface="+mn-ea"/>
                <a:cs typeface="+mn-cs"/>
              </a:rPr>
              <a:t>– прилипание </a:t>
            </a:r>
            <a:r>
              <a:rPr lang="ru-RU" sz="1200" kern="1200" dirty="0" err="1">
                <a:solidFill>
                  <a:schemeClr val="tx1"/>
                </a:solidFill>
                <a:effectLst/>
                <a:latin typeface="+mn-lt"/>
                <a:ea typeface="+mn-ea"/>
                <a:cs typeface="+mn-cs"/>
              </a:rPr>
              <a:t>бластоцисты</a:t>
            </a:r>
            <a:r>
              <a:rPr lang="ru-RU" sz="1200" kern="1200" dirty="0">
                <a:solidFill>
                  <a:schemeClr val="tx1"/>
                </a:solidFill>
                <a:effectLst/>
                <a:latin typeface="+mn-lt"/>
                <a:ea typeface="+mn-ea"/>
                <a:cs typeface="+mn-cs"/>
              </a:rPr>
              <a:t> к слизистой матки, которая находится на пике фазы секреции. Затем следует </a:t>
            </a:r>
            <a:r>
              <a:rPr lang="ru-RU" sz="1200" b="1" kern="1200" dirty="0">
                <a:solidFill>
                  <a:schemeClr val="tx1"/>
                </a:solidFill>
                <a:effectLst/>
                <a:latin typeface="+mn-lt"/>
                <a:ea typeface="+mn-ea"/>
                <a:cs typeface="+mn-cs"/>
              </a:rPr>
              <a:t>инвазия </a:t>
            </a: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нидация</a:t>
            </a:r>
            <a:r>
              <a:rPr lang="ru-RU" sz="1200" kern="1200" dirty="0">
                <a:solidFill>
                  <a:schemeClr val="tx1"/>
                </a:solidFill>
                <a:effectLst/>
                <a:latin typeface="+mn-lt"/>
                <a:ea typeface="+mn-ea"/>
                <a:cs typeface="+mn-cs"/>
              </a:rPr>
              <a:t>). При соприкосновении со стенкой матки </a:t>
            </a:r>
            <a:r>
              <a:rPr lang="ru-RU" sz="1200" kern="1200" dirty="0" err="1">
                <a:solidFill>
                  <a:schemeClr val="tx1"/>
                </a:solidFill>
                <a:effectLst/>
                <a:latin typeface="+mn-lt"/>
                <a:ea typeface="+mn-ea"/>
                <a:cs typeface="+mn-cs"/>
              </a:rPr>
              <a:t>трофобласт</a:t>
            </a:r>
            <a:r>
              <a:rPr lang="ru-RU" sz="1200" kern="1200" dirty="0">
                <a:solidFill>
                  <a:schemeClr val="tx1"/>
                </a:solidFill>
                <a:effectLst/>
                <a:latin typeface="+mn-lt"/>
                <a:ea typeface="+mn-ea"/>
                <a:cs typeface="+mn-cs"/>
              </a:rPr>
              <a:t> начинает разрастаться, образуя первичные ворсинки с той стороны, которой зародыш внедряется в стенку матки. Ворсинки </a:t>
            </a:r>
            <a:r>
              <a:rPr lang="ru-RU" sz="1200" kern="1200" dirty="0" err="1">
                <a:solidFill>
                  <a:schemeClr val="tx1"/>
                </a:solidFill>
                <a:effectLst/>
                <a:latin typeface="+mn-lt"/>
                <a:ea typeface="+mn-ea"/>
                <a:cs typeface="+mn-cs"/>
              </a:rPr>
              <a:t>трофобласта</a:t>
            </a:r>
            <a:r>
              <a:rPr lang="ru-RU" sz="1200" kern="1200" dirty="0">
                <a:solidFill>
                  <a:schemeClr val="tx1"/>
                </a:solidFill>
                <a:effectLst/>
                <a:latin typeface="+mn-lt"/>
                <a:ea typeface="+mn-ea"/>
                <a:cs typeface="+mn-cs"/>
              </a:rPr>
              <a:t> выделяют гидролитические ферменты, которые растворяют функциональный слой слизистой оболочки матки и зародыш внедряется подобно </a:t>
            </a:r>
            <a:r>
              <a:rPr lang="ru-RU" sz="1200" kern="1200" dirty="0" err="1">
                <a:solidFill>
                  <a:schemeClr val="tx1"/>
                </a:solidFill>
                <a:effectLst/>
                <a:latin typeface="+mn-lt"/>
                <a:ea typeface="+mn-ea"/>
                <a:cs typeface="+mn-cs"/>
              </a:rPr>
              <a:t>паразитику</a:t>
            </a:r>
            <a:r>
              <a:rPr lang="ru-RU" sz="1200" kern="1200" dirty="0">
                <a:solidFill>
                  <a:schemeClr val="tx1"/>
                </a:solidFill>
                <a:effectLst/>
                <a:latin typeface="+mn-lt"/>
                <a:ea typeface="+mn-ea"/>
                <a:cs typeface="+mn-cs"/>
              </a:rPr>
              <a:t>, разрушая живую ткань. В это время у женщины случается небольшое недомогание, повышение температуры, слабость.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На 9-11-ый</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день</a:t>
            </a:r>
            <a:r>
              <a:rPr lang="ru-RU" sz="1200" kern="1200" dirty="0">
                <a:solidFill>
                  <a:schemeClr val="tx1"/>
                </a:solidFill>
                <a:effectLst/>
                <a:latin typeface="+mn-lt"/>
                <a:ea typeface="+mn-ea"/>
                <a:cs typeface="+mn-cs"/>
              </a:rPr>
              <a:t> имплантация заканчивается. Целостность эпителиального покрова матки восстанавливается. Образуется плодная камера, в которой заключен зародыш. По всей периферии плодной камеры разрастаются ворсинки </a:t>
            </a:r>
            <a:r>
              <a:rPr lang="ru-RU" sz="1200" kern="1200" dirty="0" err="1">
                <a:solidFill>
                  <a:schemeClr val="tx1"/>
                </a:solidFill>
                <a:effectLst/>
                <a:latin typeface="+mn-lt"/>
                <a:ea typeface="+mn-ea"/>
                <a:cs typeface="+mn-cs"/>
              </a:rPr>
              <a:t>трофобласта</a:t>
            </a:r>
            <a:r>
              <a:rPr lang="ru-RU" sz="1200" kern="1200" dirty="0">
                <a:solidFill>
                  <a:schemeClr val="tx1"/>
                </a:solidFill>
                <a:effectLst/>
                <a:latin typeface="+mn-lt"/>
                <a:ea typeface="+mn-ea"/>
                <a:cs typeface="+mn-cs"/>
              </a:rPr>
              <a:t>. Разрастается внезародышевая мезодерма.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На 14-15 день из внезародышевой</a:t>
            </a:r>
            <a:r>
              <a:rPr lang="ru-RU" sz="1200" b="1" kern="1200" baseline="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энтодермы </a:t>
            </a:r>
            <a:r>
              <a:rPr lang="ru-RU" sz="1200" b="0" kern="1200" dirty="0" err="1">
                <a:solidFill>
                  <a:schemeClr val="tx1"/>
                </a:solidFill>
                <a:effectLst/>
                <a:latin typeface="+mn-lt"/>
                <a:ea typeface="+mn-ea"/>
                <a:cs typeface="+mn-cs"/>
              </a:rPr>
              <a:t>гипобласта</a:t>
            </a:r>
            <a:r>
              <a:rPr lang="ru-RU" sz="1200" b="0" kern="1200" dirty="0">
                <a:solidFill>
                  <a:schemeClr val="tx1"/>
                </a:solidFill>
                <a:effectLst/>
                <a:latin typeface="+mn-lt"/>
                <a:ea typeface="+mn-ea"/>
                <a:cs typeface="+mn-cs"/>
              </a:rPr>
              <a:t> формируется стенка желточного мешка, а из внезародышевой</a:t>
            </a:r>
            <a:r>
              <a:rPr lang="ru-RU" sz="1200" b="0" kern="1200" baseline="0" dirty="0">
                <a:solidFill>
                  <a:schemeClr val="tx1"/>
                </a:solidFill>
                <a:effectLst/>
                <a:latin typeface="+mn-lt"/>
                <a:ea typeface="+mn-ea"/>
                <a:cs typeface="+mn-cs"/>
              </a:rPr>
              <a:t> эктодермы </a:t>
            </a:r>
            <a:r>
              <a:rPr lang="ru-RU" sz="1200" b="0" kern="1200" baseline="0" dirty="0" err="1">
                <a:solidFill>
                  <a:schemeClr val="tx1"/>
                </a:solidFill>
                <a:effectLst/>
                <a:latin typeface="+mn-lt"/>
                <a:ea typeface="+mn-ea"/>
                <a:cs typeface="+mn-cs"/>
              </a:rPr>
              <a:t>эпибласта</a:t>
            </a:r>
            <a:r>
              <a:rPr lang="ru-RU" sz="1200" b="0" kern="1200" baseline="0" dirty="0">
                <a:solidFill>
                  <a:schemeClr val="tx1"/>
                </a:solidFill>
                <a:effectLst/>
                <a:latin typeface="+mn-lt"/>
                <a:ea typeface="+mn-ea"/>
                <a:cs typeface="+mn-cs"/>
              </a:rPr>
              <a:t> развивается стенка амниотического пузырька. З</a:t>
            </a:r>
            <a:r>
              <a:rPr lang="ru-RU" sz="1200" kern="1200" dirty="0">
                <a:solidFill>
                  <a:schemeClr val="tx1"/>
                </a:solidFill>
                <a:effectLst/>
                <a:latin typeface="+mn-lt"/>
                <a:ea typeface="+mn-ea"/>
                <a:cs typeface="+mn-cs"/>
              </a:rPr>
              <a:t>ародыш состоит из </a:t>
            </a:r>
            <a:r>
              <a:rPr lang="ru-RU" sz="1200" b="1" kern="1200" dirty="0">
                <a:solidFill>
                  <a:schemeClr val="tx1"/>
                </a:solidFill>
                <a:effectLst/>
                <a:latin typeface="+mn-lt"/>
                <a:ea typeface="+mn-ea"/>
                <a:cs typeface="+mn-cs"/>
              </a:rPr>
              <a:t>желточного пузырька</a:t>
            </a:r>
            <a:r>
              <a:rPr lang="ru-RU" sz="1200" kern="1200" dirty="0">
                <a:solidFill>
                  <a:schemeClr val="tx1"/>
                </a:solidFill>
                <a:effectLst/>
                <a:latin typeface="+mn-lt"/>
                <a:ea typeface="+mn-ea"/>
                <a:cs typeface="+mn-cs"/>
              </a:rPr>
              <a:t> (из внезародышевой энтодермы – материал </a:t>
            </a:r>
            <a:r>
              <a:rPr lang="ru-RU" sz="1200" kern="1200" dirty="0" err="1">
                <a:solidFill>
                  <a:schemeClr val="tx1"/>
                </a:solidFill>
                <a:effectLst/>
                <a:latin typeface="+mn-lt"/>
                <a:ea typeface="+mn-ea"/>
                <a:cs typeface="+mn-cs"/>
              </a:rPr>
              <a:t>гипобласта</a:t>
            </a:r>
            <a:r>
              <a:rPr lang="ru-RU" sz="1200" kern="1200" dirty="0">
                <a:solidFill>
                  <a:schemeClr val="tx1"/>
                </a:solidFill>
                <a:effectLst/>
                <a:latin typeface="+mn-lt"/>
                <a:ea typeface="+mn-ea"/>
                <a:cs typeface="+mn-cs"/>
              </a:rPr>
              <a:t>), к которому примыкает </a:t>
            </a:r>
            <a:r>
              <a:rPr lang="ru-RU" sz="1200" b="1" kern="1200" dirty="0">
                <a:solidFill>
                  <a:schemeClr val="tx1"/>
                </a:solidFill>
                <a:effectLst/>
                <a:latin typeface="+mn-lt"/>
                <a:ea typeface="+mn-ea"/>
                <a:cs typeface="+mn-cs"/>
              </a:rPr>
              <a:t>амниотический пузырек</a:t>
            </a:r>
            <a:r>
              <a:rPr lang="ru-RU" sz="1200" kern="1200" dirty="0">
                <a:solidFill>
                  <a:schemeClr val="tx1"/>
                </a:solidFill>
                <a:effectLst/>
                <a:latin typeface="+mn-lt"/>
                <a:ea typeface="+mn-ea"/>
                <a:cs typeface="+mn-cs"/>
              </a:rPr>
              <a:t> (из внезародышевой эктодермы – материал </a:t>
            </a:r>
            <a:r>
              <a:rPr lang="ru-RU" sz="1200" kern="1200" dirty="0" err="1">
                <a:solidFill>
                  <a:schemeClr val="tx1"/>
                </a:solidFill>
                <a:effectLst/>
                <a:latin typeface="+mn-lt"/>
                <a:ea typeface="+mn-ea"/>
                <a:cs typeface="+mn-cs"/>
              </a:rPr>
              <a:t>эпибласта</a:t>
            </a:r>
            <a:r>
              <a:rPr lang="ru-RU" sz="1200" kern="1200" dirty="0">
                <a:solidFill>
                  <a:schemeClr val="tx1"/>
                </a:solidFill>
                <a:effectLst/>
                <a:latin typeface="+mn-lt"/>
                <a:ea typeface="+mn-ea"/>
                <a:cs typeface="+mn-cs"/>
              </a:rPr>
              <a:t>). Эти два пузырька заключены во внезародышевую мезодерму, которая с помощью амниотической ножки соединена с мезодермой </a:t>
            </a:r>
            <a:r>
              <a:rPr lang="ru-RU" sz="1200" kern="1200" dirty="0" err="1">
                <a:solidFill>
                  <a:schemeClr val="tx1"/>
                </a:solidFill>
                <a:effectLst/>
                <a:latin typeface="+mn-lt"/>
                <a:ea typeface="+mn-ea"/>
                <a:cs typeface="+mn-cs"/>
              </a:rPr>
              <a:t>трофобласта</a:t>
            </a:r>
            <a:r>
              <a:rPr lang="ru-RU" sz="1200" kern="1200" dirty="0">
                <a:solidFill>
                  <a:schemeClr val="tx1"/>
                </a:solidFill>
                <a:effectLst/>
                <a:latin typeface="+mn-lt"/>
                <a:ea typeface="+mn-ea"/>
                <a:cs typeface="+mn-cs"/>
              </a:rPr>
              <a:t>. Мезодерма прорастает в первичные ворсинки и они становятся вторичными. Образуется ворсинчатый хорион. Большинство ворсин отмирает и сохраняются только те, которые обращены в толщу стенки матки. В эти ворсинки через амниотическую ножку будут прорастать кровеносные сосуды (3-ья </a:t>
            </a:r>
            <a:r>
              <a:rPr lang="ru-RU" sz="1200" kern="1200" dirty="0" err="1">
                <a:solidFill>
                  <a:schemeClr val="tx1"/>
                </a:solidFill>
                <a:effectLst/>
                <a:latin typeface="+mn-lt"/>
                <a:ea typeface="+mn-ea"/>
                <a:cs typeface="+mn-cs"/>
              </a:rPr>
              <a:t>нед</a:t>
            </a:r>
            <a:r>
              <a:rPr lang="ru-RU" sz="1200" kern="1200" dirty="0">
                <a:solidFill>
                  <a:schemeClr val="tx1"/>
                </a:solidFill>
                <a:effectLst/>
                <a:latin typeface="+mn-lt"/>
                <a:ea typeface="+mn-ea"/>
                <a:cs typeface="+mn-cs"/>
              </a:rPr>
              <a:t>.) и сформируются третичные ворсинки детской части плаценты. Та часть слизистой оболочки матки, к которой направлены эти ворсинки будет называться основной отпадающей пластинкой (</a:t>
            </a:r>
            <a:r>
              <a:rPr lang="ru-RU" sz="1200" kern="1200" dirty="0" err="1">
                <a:solidFill>
                  <a:schemeClr val="tx1"/>
                </a:solidFill>
                <a:effectLst/>
                <a:latin typeface="+mn-lt"/>
                <a:ea typeface="+mn-ea"/>
                <a:cs typeface="+mn-cs"/>
              </a:rPr>
              <a:t>децидуальная</a:t>
            </a:r>
            <a:r>
              <a:rPr lang="ru-RU" sz="1200" kern="1200" dirty="0">
                <a:solidFill>
                  <a:schemeClr val="tx1"/>
                </a:solidFill>
                <a:effectLst/>
                <a:latin typeface="+mn-lt"/>
                <a:ea typeface="+mn-ea"/>
                <a:cs typeface="+mn-cs"/>
              </a:rPr>
              <a:t> базальная пластинка) – материнская часть плаценты.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20</a:t>
            </a:fld>
            <a:endParaRPr lang="ru-RU"/>
          </a:p>
        </p:txBody>
      </p:sp>
    </p:spTree>
    <p:extLst>
      <p:ext uri="{BB962C8B-B14F-4D97-AF65-F5344CB8AC3E}">
        <p14:creationId xmlns:p14="http://schemas.microsoft.com/office/powerpoint/2010/main" val="426760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Итак, </a:t>
            </a:r>
            <a:r>
              <a:rPr lang="ru-RU" sz="1200" b="1" kern="1200" dirty="0">
                <a:solidFill>
                  <a:schemeClr val="tx1"/>
                </a:solidFill>
                <a:effectLst/>
                <a:latin typeface="+mn-lt"/>
                <a:ea typeface="+mn-ea"/>
                <a:cs typeface="+mn-cs"/>
              </a:rPr>
              <a:t>к концу второй недели развития, фактически зародыша еще нет, но есть все оболочки и зачаток плаценты</a:t>
            </a:r>
            <a:r>
              <a:rPr lang="ru-RU" sz="1200" kern="1200" dirty="0">
                <a:solidFill>
                  <a:schemeClr val="tx1"/>
                </a:solidFill>
                <a:effectLst/>
                <a:latin typeface="+mn-lt"/>
                <a:ea typeface="+mn-ea"/>
                <a:cs typeface="+mn-cs"/>
              </a:rPr>
              <a:t>. Соприкасающиеся стороны желточного мешка и амниотического пузырька дают начало зародышевой энтодерме и эктодерме и составляют </a:t>
            </a:r>
            <a:r>
              <a:rPr lang="ru-RU" sz="1200" b="1" kern="1200" dirty="0">
                <a:solidFill>
                  <a:schemeClr val="tx1"/>
                </a:solidFill>
                <a:effectLst/>
                <a:latin typeface="+mn-lt"/>
                <a:ea typeface="+mn-ea"/>
                <a:cs typeface="+mn-cs"/>
              </a:rPr>
              <a:t>зародышевый щиток.</a:t>
            </a:r>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На 15день</a:t>
            </a:r>
            <a:r>
              <a:rPr lang="ru-RU" sz="1200" kern="1200" dirty="0">
                <a:solidFill>
                  <a:schemeClr val="tx1"/>
                </a:solidFill>
                <a:effectLst/>
                <a:latin typeface="+mn-lt"/>
                <a:ea typeface="+mn-ea"/>
                <a:cs typeface="+mn-cs"/>
              </a:rPr>
              <a:t> осуществляется вторая фаза гаструляции путем </a:t>
            </a:r>
            <a:r>
              <a:rPr lang="ru-RU" sz="1200" b="1" kern="1200" dirty="0">
                <a:solidFill>
                  <a:schemeClr val="tx1"/>
                </a:solidFill>
                <a:effectLst/>
                <a:latin typeface="+mn-lt"/>
                <a:ea typeface="+mn-ea"/>
                <a:cs typeface="+mn-cs"/>
              </a:rPr>
              <a:t>иммиграции</a:t>
            </a:r>
            <a:r>
              <a:rPr lang="ru-RU" sz="1200" kern="1200" dirty="0">
                <a:solidFill>
                  <a:schemeClr val="tx1"/>
                </a:solidFill>
                <a:effectLst/>
                <a:latin typeface="+mn-lt"/>
                <a:ea typeface="+mn-ea"/>
                <a:cs typeface="+mn-cs"/>
              </a:rPr>
              <a:t>, т.е. выселение между эктодермой и энтодермой мезодермы. В итоге формируется </a:t>
            </a:r>
            <a:r>
              <a:rPr lang="ru-RU" sz="1200" b="1" kern="1200" dirty="0">
                <a:solidFill>
                  <a:schemeClr val="tx1"/>
                </a:solidFill>
                <a:effectLst/>
                <a:latin typeface="+mn-lt"/>
                <a:ea typeface="+mn-ea"/>
                <a:cs typeface="+mn-cs"/>
              </a:rPr>
              <a:t>тело самого</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трехслойного зародыша</a:t>
            </a:r>
            <a:r>
              <a:rPr lang="ru-RU" sz="1200" kern="1200" dirty="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21</a:t>
            </a:fld>
            <a:endParaRPr lang="ru-RU"/>
          </a:p>
        </p:txBody>
      </p:sp>
    </p:spTree>
    <p:extLst>
      <p:ext uri="{BB962C8B-B14F-4D97-AF65-F5344CB8AC3E}">
        <p14:creationId xmlns:p14="http://schemas.microsoft.com/office/powerpoint/2010/main" val="5187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Далее образуется туловищная складка, концы которой растут друг к другу навстречу. Замыкание начинается в головной части на 20 день формирования тела зародыша. В результате образуется гаванская сигара с утолщением в головном конце. </a:t>
            </a:r>
            <a:r>
              <a:rPr lang="ru-RU" sz="1200" b="1" kern="1200" dirty="0">
                <a:solidFill>
                  <a:schemeClr val="tx1"/>
                </a:solidFill>
                <a:effectLst/>
                <a:latin typeface="+mn-lt"/>
                <a:ea typeface="+mn-ea"/>
                <a:cs typeface="+mn-cs"/>
              </a:rPr>
              <a:t>До 20 дня протекает </a:t>
            </a:r>
            <a:r>
              <a:rPr lang="ru-RU" sz="1200" b="1" kern="1200" dirty="0" err="1">
                <a:solidFill>
                  <a:schemeClr val="tx1"/>
                </a:solidFill>
                <a:effectLst/>
                <a:latin typeface="+mn-lt"/>
                <a:ea typeface="+mn-ea"/>
                <a:cs typeface="+mn-cs"/>
              </a:rPr>
              <a:t>пресомитная</a:t>
            </a:r>
            <a:r>
              <a:rPr lang="ru-RU" sz="1200" b="1" kern="1200" dirty="0">
                <a:solidFill>
                  <a:schemeClr val="tx1"/>
                </a:solidFill>
                <a:effectLst/>
                <a:latin typeface="+mn-lt"/>
                <a:ea typeface="+mn-ea"/>
                <a:cs typeface="+mn-cs"/>
              </a:rPr>
              <a:t> стадия развития</a:t>
            </a:r>
            <a:r>
              <a:rPr lang="ru-RU" sz="1200" kern="1200" dirty="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66E14D0F-AEAF-4604-8FFA-C39E8D75D494}" type="slidenum">
              <a:rPr lang="ru-RU" smtClean="0"/>
              <a:t>22</a:t>
            </a:fld>
            <a:endParaRPr lang="ru-RU"/>
          </a:p>
        </p:txBody>
      </p:sp>
    </p:spTree>
    <p:extLst>
      <p:ext uri="{BB962C8B-B14F-4D97-AF65-F5344CB8AC3E}">
        <p14:creationId xmlns:p14="http://schemas.microsoft.com/office/powerpoint/2010/main" val="22050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29.01.2026</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29.01.2026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29.01.2026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29.01.2026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29.01.2026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29.01.2026</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3.gif"/></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1830"/>
            <a:ext cx="7772400" cy="2984375"/>
          </a:xfrm>
        </p:spPr>
        <p:txBody>
          <a:bodyPr/>
          <a:lstStyle/>
          <a:p>
            <a:r>
              <a:rPr lang="ru-RU" sz="5400" dirty="0"/>
              <a:t>Эмбриональное развитие человека</a:t>
            </a:r>
          </a:p>
        </p:txBody>
      </p:sp>
      <p:sp>
        <p:nvSpPr>
          <p:cNvPr id="3" name="Подзаголовок 2"/>
          <p:cNvSpPr>
            <a:spLocks noGrp="1"/>
          </p:cNvSpPr>
          <p:nvPr>
            <p:ph type="subTitle" idx="1"/>
          </p:nvPr>
        </p:nvSpPr>
        <p:spPr>
          <a:xfrm>
            <a:off x="5004048" y="1052736"/>
            <a:ext cx="2602632" cy="500608"/>
          </a:xfrm>
        </p:spPr>
        <p:txBody>
          <a:bodyPr/>
          <a:lstStyle/>
          <a:p>
            <a:r>
              <a:rPr lang="ru-RU" dirty="0"/>
              <a:t>Лекция №1</a:t>
            </a:r>
          </a:p>
        </p:txBody>
      </p:sp>
      <p:pic>
        <p:nvPicPr>
          <p:cNvPr id="4" name="Picture 2" descr="http://upload.wikimedia.org/wikipedia/commons/thumb/6/6b/Embryo%2C_8_cells.jpg/240px-Embryo%2C_8_cells.jpg"/>
          <p:cNvPicPr>
            <a:picLocks noChangeAspect="1" noChangeArrowheads="1"/>
          </p:cNvPicPr>
          <p:nvPr/>
        </p:nvPicPr>
        <p:blipFill>
          <a:blip r:embed="rId2" cstate="print"/>
          <a:srcRect/>
          <a:stretch>
            <a:fillRect/>
          </a:stretch>
        </p:blipFill>
        <p:spPr bwMode="auto">
          <a:xfrm>
            <a:off x="251520" y="3212976"/>
            <a:ext cx="3384376" cy="3274292"/>
          </a:xfrm>
          <a:prstGeom prst="rect">
            <a:avLst/>
          </a:prstGeom>
          <a:noFill/>
        </p:spPr>
      </p:pic>
      <p:pic>
        <p:nvPicPr>
          <p:cNvPr id="5" name="Picture 2" descr="C:\Users\~LOVELESS~\Desktop\0f4193eb8815.jpg"/>
          <p:cNvPicPr>
            <a:picLocks noChangeAspect="1" noChangeArrowheads="1"/>
          </p:cNvPicPr>
          <p:nvPr/>
        </p:nvPicPr>
        <p:blipFill>
          <a:blip r:embed="rId3" cstate="print"/>
          <a:srcRect/>
          <a:stretch>
            <a:fillRect/>
          </a:stretch>
        </p:blipFill>
        <p:spPr bwMode="auto">
          <a:xfrm>
            <a:off x="4572001" y="1916832"/>
            <a:ext cx="4320480" cy="4823568"/>
          </a:xfrm>
          <a:prstGeom prst="rect">
            <a:avLst/>
          </a:prstGeom>
          <a:noFill/>
          <a:effectLst>
            <a:glow rad="101600">
              <a:schemeClr val="tx1">
                <a:alpha val="60000"/>
              </a:schemeClr>
            </a:glow>
            <a:softEdge rad="317500"/>
          </a:effectLst>
        </p:spPr>
      </p:pic>
    </p:spTree>
    <p:extLst>
      <p:ext uri="{BB962C8B-B14F-4D97-AF65-F5344CB8AC3E}">
        <p14:creationId xmlns:p14="http://schemas.microsoft.com/office/powerpoint/2010/main" val="216496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2840"/>
            <a:ext cx="8964488" cy="1116042"/>
          </a:xfrm>
        </p:spPr>
        <p:txBody>
          <a:bodyPr>
            <a:normAutofit fontScale="90000"/>
          </a:bodyPr>
          <a:lstStyle/>
          <a:p>
            <a:r>
              <a:rPr lang="ru-RU" sz="2200" dirty="0"/>
              <a:t>Дробление зиготы человека (полное неравномерное асинхронное)</a:t>
            </a:r>
            <a:br>
              <a:rPr lang="ru-RU" dirty="0"/>
            </a:br>
            <a:endParaRPr lang="ru-RU" dirty="0"/>
          </a:p>
        </p:txBody>
      </p:sp>
      <p:pic>
        <p:nvPicPr>
          <p:cNvPr id="5" name="Содержимое 4" descr="image196.gif"/>
          <p:cNvPicPr>
            <a:picLocks noGrp="1" noChangeAspect="1"/>
          </p:cNvPicPr>
          <p:nvPr>
            <p:ph sz="half" idx="1"/>
          </p:nvPr>
        </p:nvPicPr>
        <p:blipFill>
          <a:blip r:embed="rId3" cstate="print"/>
          <a:stretch>
            <a:fillRect/>
          </a:stretch>
        </p:blipFill>
        <p:spPr>
          <a:xfrm>
            <a:off x="251520" y="1124744"/>
            <a:ext cx="8496944" cy="4320480"/>
          </a:xfrm>
        </p:spPr>
      </p:pic>
      <p:sp>
        <p:nvSpPr>
          <p:cNvPr id="4" name="Содержимое 3"/>
          <p:cNvSpPr>
            <a:spLocks noGrp="1"/>
          </p:cNvSpPr>
          <p:nvPr>
            <p:ph sz="half" idx="2"/>
          </p:nvPr>
        </p:nvSpPr>
        <p:spPr>
          <a:xfrm>
            <a:off x="179512" y="5157192"/>
            <a:ext cx="8640960" cy="1700808"/>
          </a:xfrm>
        </p:spPr>
        <p:txBody>
          <a:bodyPr>
            <a:normAutofit fontScale="77500" lnSpcReduction="20000"/>
          </a:bodyPr>
          <a:lstStyle/>
          <a:p>
            <a:endParaRPr lang="ru-RU" dirty="0"/>
          </a:p>
          <a:p>
            <a:pPr>
              <a:buNone/>
            </a:pPr>
            <a:r>
              <a:rPr lang="ru-RU" dirty="0"/>
              <a:t>А—два бластомера; Б—три бластомера; В—пять  бластомеров; Г—морула; Д—разрез морулы; Е, Ж—разрез ранней и поздней </a:t>
            </a:r>
            <a:r>
              <a:rPr lang="ru-RU" dirty="0" err="1"/>
              <a:t>бластоцисты</a:t>
            </a:r>
            <a:r>
              <a:rPr lang="ru-RU" dirty="0"/>
              <a:t>: 1—</a:t>
            </a:r>
            <a:r>
              <a:rPr lang="ru-RU" dirty="0" err="1"/>
              <a:t>эмбриобласт</a:t>
            </a:r>
            <a:r>
              <a:rPr lang="ru-RU" dirty="0"/>
              <a:t>, 2—</a:t>
            </a:r>
            <a:r>
              <a:rPr lang="ru-RU" dirty="0" err="1"/>
              <a:t>трофобласт</a:t>
            </a:r>
            <a:r>
              <a:rPr lang="ru-RU" dirty="0"/>
              <a:t>, 3—бластоцель</a:t>
            </a:r>
          </a:p>
        </p:txBody>
      </p:sp>
    </p:spTree>
    <p:extLst>
      <p:ext uri="{BB962C8B-B14F-4D97-AF65-F5344CB8AC3E}">
        <p14:creationId xmlns:p14="http://schemas.microsoft.com/office/powerpoint/2010/main" val="306168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OVELESS~\Desktop\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4704"/>
            <a:ext cx="8352928"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Содержимое 2"/>
          <p:cNvSpPr>
            <a:spLocks noGrp="1"/>
          </p:cNvSpPr>
          <p:nvPr>
            <p:ph idx="1"/>
          </p:nvPr>
        </p:nvSpPr>
        <p:spPr>
          <a:xfrm>
            <a:off x="179512" y="188641"/>
            <a:ext cx="8784976" cy="720079"/>
          </a:xfrm>
        </p:spPr>
        <p:txBody>
          <a:bodyPr>
            <a:normAutofit fontScale="92500"/>
          </a:bodyPr>
          <a:lstStyle/>
          <a:p>
            <a:pPr>
              <a:buFont typeface="Arial" charset="0"/>
              <a:buNone/>
            </a:pPr>
            <a:r>
              <a:rPr lang="ru-RU" sz="2800" dirty="0">
                <a:solidFill>
                  <a:srgbClr val="FF5050"/>
                </a:solidFill>
              </a:rPr>
              <a:t>Начальные этапы дробления в маточных трубах</a:t>
            </a:r>
          </a:p>
        </p:txBody>
      </p:sp>
      <p:sp>
        <p:nvSpPr>
          <p:cNvPr id="5" name="TextBox 4"/>
          <p:cNvSpPr txBox="1"/>
          <p:nvPr/>
        </p:nvSpPr>
        <p:spPr>
          <a:xfrm>
            <a:off x="1331640" y="6093296"/>
            <a:ext cx="6847210" cy="584775"/>
          </a:xfrm>
          <a:prstGeom prst="rect">
            <a:avLst/>
          </a:prstGeom>
          <a:noFill/>
          <a:ln>
            <a:noFill/>
          </a:ln>
          <a:effectLst>
            <a:glow rad="101600">
              <a:srgbClr val="FF5050">
                <a:alpha val="60000"/>
              </a:srgbClr>
            </a:glo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sz="3200" b="1" i="1" dirty="0">
                <a:solidFill>
                  <a:srgbClr val="00B0F0"/>
                </a:solidFill>
              </a:rPr>
              <a:t>Конфокальный микроскоп</a:t>
            </a:r>
          </a:p>
        </p:txBody>
      </p:sp>
    </p:spTree>
    <p:extLst>
      <p:ext uri="{BB962C8B-B14F-4D97-AF65-F5344CB8AC3E}">
        <p14:creationId xmlns:p14="http://schemas.microsoft.com/office/powerpoint/2010/main" val="192636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52718"/>
            <a:ext cx="8928992" cy="1188050"/>
          </a:xfrm>
        </p:spPr>
        <p:txBody>
          <a:bodyPr>
            <a:normAutofit fontScale="90000"/>
          </a:bodyPr>
          <a:lstStyle/>
          <a:p>
            <a:r>
              <a:rPr lang="ru-RU" dirty="0"/>
              <a:t>В результате дробления образуется морула</a:t>
            </a:r>
          </a:p>
        </p:txBody>
      </p:sp>
      <p:pic>
        <p:nvPicPr>
          <p:cNvPr id="7" name="Picture 2" descr="C:\Users\~LOVELESS~\Desktop\Embryo Morula.jpg"/>
          <p:cNvPicPr>
            <a:picLocks noGrp="1" noChangeAspect="1" noChangeArrowheads="1"/>
          </p:cNvPicPr>
          <p:nvPr>
            <p:ph sz="half" idx="1"/>
          </p:nvPr>
        </p:nvPicPr>
        <p:blipFill>
          <a:blip r:embed="rId2" cstate="print"/>
          <a:srcRect/>
          <a:stretch>
            <a:fillRect/>
          </a:stretch>
        </p:blipFill>
        <p:spPr bwMode="auto">
          <a:xfrm>
            <a:off x="179512" y="1700808"/>
            <a:ext cx="4176464" cy="3816424"/>
          </a:xfrm>
          <a:prstGeom prst="rect">
            <a:avLst/>
          </a:prstGeom>
          <a:noFill/>
          <a:effectLst>
            <a:glow rad="101600">
              <a:schemeClr val="tx1">
                <a:alpha val="60000"/>
              </a:schemeClr>
            </a:glow>
            <a:softEdge rad="317500"/>
          </a:effectLst>
        </p:spPr>
      </p:pic>
      <p:pic>
        <p:nvPicPr>
          <p:cNvPr id="8" name="Picture 2" descr="C:\Users\~LOVELESS~\Desktop\HumanB6.gif"/>
          <p:cNvPicPr>
            <a:picLocks noGrp="1" noChangeAspect="1" noChangeArrowheads="1"/>
          </p:cNvPicPr>
          <p:nvPr>
            <p:ph sz="half" idx="2"/>
          </p:nvPr>
        </p:nvPicPr>
        <p:blipFill>
          <a:blip r:embed="rId3" cstate="print"/>
          <a:srcRect/>
          <a:stretch>
            <a:fillRect/>
          </a:stretch>
        </p:blipFill>
        <p:spPr bwMode="auto">
          <a:xfrm>
            <a:off x="4572001" y="1412776"/>
            <a:ext cx="4392488" cy="4824536"/>
          </a:xfrm>
          <a:prstGeom prst="rect">
            <a:avLst/>
          </a:prstGeom>
          <a:noFill/>
          <a:effectLst>
            <a:glow rad="101600">
              <a:schemeClr val="accent2">
                <a:lumMod val="50000"/>
                <a:alpha val="60000"/>
              </a:schemeClr>
            </a:glow>
          </a:effectLst>
        </p:spPr>
      </p:pic>
    </p:spTree>
    <p:extLst>
      <p:ext uri="{BB962C8B-B14F-4D97-AF65-F5344CB8AC3E}">
        <p14:creationId xmlns:p14="http://schemas.microsoft.com/office/powerpoint/2010/main" val="322529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2718"/>
            <a:ext cx="8568952" cy="1371600"/>
          </a:xfrm>
        </p:spPr>
        <p:txBody>
          <a:bodyPr>
            <a:normAutofit fontScale="90000"/>
          </a:bodyPr>
          <a:lstStyle/>
          <a:p>
            <a:r>
              <a:rPr lang="ru-RU" sz="3200" dirty="0" err="1"/>
              <a:t>Бластоциста</a:t>
            </a:r>
            <a:r>
              <a:rPr lang="ru-RU" sz="3200" dirty="0"/>
              <a:t> зародыша человека (срез):</a:t>
            </a:r>
            <a:br>
              <a:rPr lang="ru-RU" sz="3200" dirty="0"/>
            </a:br>
            <a:endParaRPr lang="ru-RU" sz="3200" dirty="0"/>
          </a:p>
        </p:txBody>
      </p:sp>
      <p:pic>
        <p:nvPicPr>
          <p:cNvPr id="5" name="Содержимое 4" descr="image197.gif"/>
          <p:cNvPicPr>
            <a:picLocks noGrp="1" noChangeAspect="1"/>
          </p:cNvPicPr>
          <p:nvPr>
            <p:ph sz="half" idx="1"/>
          </p:nvPr>
        </p:nvPicPr>
        <p:blipFill>
          <a:blip r:embed="rId2" cstate="print"/>
          <a:stretch>
            <a:fillRect/>
          </a:stretch>
        </p:blipFill>
        <p:spPr>
          <a:xfrm>
            <a:off x="251520" y="1196752"/>
            <a:ext cx="4608511" cy="4536504"/>
          </a:xfrm>
        </p:spPr>
      </p:pic>
      <p:sp>
        <p:nvSpPr>
          <p:cNvPr id="4" name="Содержимое 3"/>
          <p:cNvSpPr>
            <a:spLocks noGrp="1"/>
          </p:cNvSpPr>
          <p:nvPr>
            <p:ph sz="half" idx="2"/>
          </p:nvPr>
        </p:nvSpPr>
        <p:spPr>
          <a:xfrm>
            <a:off x="5580112" y="1196752"/>
            <a:ext cx="3240360" cy="4904011"/>
          </a:xfrm>
        </p:spPr>
        <p:txBody>
          <a:bodyPr/>
          <a:lstStyle/>
          <a:p>
            <a:endParaRPr lang="ru-RU" dirty="0"/>
          </a:p>
          <a:p>
            <a:pPr>
              <a:buNone/>
            </a:pPr>
            <a:r>
              <a:rPr lang="ru-RU" dirty="0"/>
              <a:t>1—</a:t>
            </a:r>
            <a:r>
              <a:rPr lang="ru-RU" dirty="0" err="1"/>
              <a:t>эмбриобласт</a:t>
            </a:r>
            <a:r>
              <a:rPr lang="ru-RU" dirty="0"/>
              <a:t>, </a:t>
            </a:r>
          </a:p>
          <a:p>
            <a:pPr>
              <a:buNone/>
            </a:pPr>
            <a:r>
              <a:rPr lang="ru-RU" dirty="0"/>
              <a:t>2—</a:t>
            </a:r>
            <a:r>
              <a:rPr lang="ru-RU" dirty="0" err="1"/>
              <a:t>трофобласт</a:t>
            </a:r>
            <a:r>
              <a:rPr lang="ru-RU" dirty="0"/>
              <a:t>, </a:t>
            </a:r>
          </a:p>
          <a:p>
            <a:pPr>
              <a:buNone/>
            </a:pPr>
            <a:r>
              <a:rPr lang="ru-RU" dirty="0"/>
              <a:t>3—бластоцель.</a:t>
            </a:r>
          </a:p>
        </p:txBody>
      </p:sp>
    </p:spTree>
    <p:extLst>
      <p:ext uri="{BB962C8B-B14F-4D97-AF65-F5344CB8AC3E}">
        <p14:creationId xmlns:p14="http://schemas.microsoft.com/office/powerpoint/2010/main" val="338222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435280" cy="1116042"/>
          </a:xfrm>
        </p:spPr>
        <p:txBody>
          <a:bodyPr>
            <a:noAutofit/>
          </a:bodyPr>
          <a:lstStyle/>
          <a:p>
            <a:r>
              <a:rPr lang="ru-RU" sz="2400" dirty="0"/>
              <a:t>Дробление в течение 3-4-х суток после оплодотворения осуществляется в яйцеводе</a:t>
            </a:r>
          </a:p>
        </p:txBody>
      </p:sp>
      <p:pic>
        <p:nvPicPr>
          <p:cNvPr id="4" name="Picture 1"/>
          <p:cNvPicPr>
            <a:picLocks noGrp="1" noChangeAspect="1" noChangeArrowheads="1"/>
          </p:cNvPicPr>
          <p:nvPr>
            <p:ph idx="1"/>
          </p:nvPr>
        </p:nvPicPr>
        <p:blipFill>
          <a:blip r:embed="rId2" cstate="print"/>
          <a:srcRect/>
          <a:stretch>
            <a:fillRect/>
          </a:stretch>
        </p:blipFill>
        <p:spPr bwMode="auto">
          <a:xfrm>
            <a:off x="467544" y="1268760"/>
            <a:ext cx="8136904" cy="5112567"/>
          </a:xfrm>
          <a:prstGeom prst="rect">
            <a:avLst/>
          </a:prstGeom>
          <a:noFill/>
          <a:ln w="9525">
            <a:noFill/>
            <a:miter lim="800000"/>
            <a:headEnd/>
            <a:tailEnd/>
          </a:ln>
        </p:spPr>
      </p:pic>
    </p:spTree>
    <p:extLst>
      <p:ext uri="{BB962C8B-B14F-4D97-AF65-F5344CB8AC3E}">
        <p14:creationId xmlns:p14="http://schemas.microsoft.com/office/powerpoint/2010/main" val="330491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152718"/>
            <a:ext cx="8640960" cy="828010"/>
          </a:xfrm>
        </p:spPr>
        <p:txBody>
          <a:bodyPr/>
          <a:lstStyle/>
          <a:p>
            <a:r>
              <a:rPr lang="ru-RU" dirty="0"/>
              <a:t>Внематочная беременность</a:t>
            </a:r>
          </a:p>
        </p:txBody>
      </p:sp>
      <p:pic>
        <p:nvPicPr>
          <p:cNvPr id="7" name="Picture 3" descr="C:\Users\ksusha\Downloads\виды.jpg"/>
          <p:cNvPicPr>
            <a:picLocks noGrp="1" noChangeAspect="1" noChangeArrowheads="1"/>
          </p:cNvPicPr>
          <p:nvPr>
            <p:ph idx="1"/>
          </p:nvPr>
        </p:nvPicPr>
        <p:blipFill>
          <a:blip r:embed="rId2" cstate="print"/>
          <a:srcRect/>
          <a:stretch>
            <a:fillRect/>
          </a:stretch>
        </p:blipFill>
        <p:spPr bwMode="auto">
          <a:xfrm>
            <a:off x="395536" y="1700808"/>
            <a:ext cx="8280920" cy="4896544"/>
          </a:xfrm>
          <a:prstGeom prst="rect">
            <a:avLst/>
          </a:prstGeom>
          <a:noFill/>
        </p:spPr>
      </p:pic>
    </p:spTree>
    <p:extLst>
      <p:ext uri="{BB962C8B-B14F-4D97-AF65-F5344CB8AC3E}">
        <p14:creationId xmlns:p14="http://schemas.microsoft.com/office/powerpoint/2010/main" val="4526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07504" y="5877272"/>
            <a:ext cx="8784976" cy="864096"/>
          </a:xfrm>
        </p:spPr>
        <p:txBody>
          <a:bodyPr>
            <a:normAutofit lnSpcReduction="10000"/>
          </a:bodyPr>
          <a:lstStyle/>
          <a:p>
            <a:r>
              <a:rPr lang="ru-RU" dirty="0"/>
              <a:t>а – </a:t>
            </a:r>
            <a:r>
              <a:rPr lang="ru-RU" dirty="0" err="1"/>
              <a:t>инвагинационная</a:t>
            </a:r>
            <a:r>
              <a:rPr lang="ru-RU" dirty="0"/>
              <a:t> гаструла; б, в – две стадии развития иммиграционной гаструлы; г, д – две стадии развития </a:t>
            </a:r>
            <a:r>
              <a:rPr lang="ru-RU" dirty="0" err="1"/>
              <a:t>деляминационной</a:t>
            </a:r>
            <a:r>
              <a:rPr lang="ru-RU" dirty="0"/>
              <a:t> гаструлы; е, ж – две стадии развития </a:t>
            </a:r>
            <a:r>
              <a:rPr lang="ru-RU" dirty="0" err="1"/>
              <a:t>эпиболической</a:t>
            </a:r>
            <a:r>
              <a:rPr lang="ru-RU" dirty="0"/>
              <a:t> гаструлы; 1 – эктодерма; 2 – энтодерма; 3 – бластоцель.</a:t>
            </a:r>
          </a:p>
          <a:p>
            <a:endParaRPr lang="ru-RU" dirty="0"/>
          </a:p>
        </p:txBody>
      </p:sp>
      <p:sp>
        <p:nvSpPr>
          <p:cNvPr id="4" name="Заголовок 3"/>
          <p:cNvSpPr>
            <a:spLocks noGrp="1"/>
          </p:cNvSpPr>
          <p:nvPr>
            <p:ph type="title"/>
          </p:nvPr>
        </p:nvSpPr>
        <p:spPr>
          <a:xfrm>
            <a:off x="457200" y="152718"/>
            <a:ext cx="8435280" cy="539978"/>
          </a:xfrm>
        </p:spPr>
        <p:txBody>
          <a:bodyPr>
            <a:normAutofit fontScale="90000"/>
          </a:bodyPr>
          <a:lstStyle/>
          <a:p>
            <a:pPr algn="ctr"/>
            <a:r>
              <a:rPr lang="ru-RU" dirty="0"/>
              <a:t>Способы гаструляции</a:t>
            </a:r>
          </a:p>
        </p:txBody>
      </p:sp>
      <p:pic>
        <p:nvPicPr>
          <p:cNvPr id="7" name="Picture 2"/>
          <p:cNvPicPr>
            <a:picLocks noGrp="1" noChangeAspect="1" noChangeArrowheads="1"/>
          </p:cNvPicPr>
          <p:nvPr>
            <p:ph idx="1"/>
          </p:nvPr>
        </p:nvPicPr>
        <p:blipFill>
          <a:blip r:embed="rId2" cstate="print"/>
          <a:srcRect/>
          <a:stretch>
            <a:fillRect/>
          </a:stretch>
        </p:blipFill>
        <p:spPr bwMode="auto">
          <a:xfrm>
            <a:off x="251520" y="764704"/>
            <a:ext cx="8568952" cy="5040560"/>
          </a:xfrm>
          <a:prstGeom prst="rect">
            <a:avLst/>
          </a:prstGeom>
          <a:noFill/>
          <a:ln w="9525">
            <a:noFill/>
            <a:miter lim="800000"/>
            <a:headEnd/>
            <a:tailEnd/>
          </a:ln>
        </p:spPr>
      </p:pic>
    </p:spTree>
    <p:extLst>
      <p:ext uri="{BB962C8B-B14F-4D97-AF65-F5344CB8AC3E}">
        <p14:creationId xmlns:p14="http://schemas.microsoft.com/office/powerpoint/2010/main" val="86399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OVELESS~\Desktop\inf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51520" y="332656"/>
            <a:ext cx="8712968" cy="1440160"/>
          </a:xfrm>
          <a:solidFill>
            <a:srgbClr val="00B0F0">
              <a:alpha val="65000"/>
            </a:srgbClr>
          </a:solidFill>
          <a:effectLst>
            <a:softEdge rad="63500"/>
          </a:effectLst>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sz="3200" b="1" i="1" dirty="0"/>
              <a:t> </a:t>
            </a:r>
            <a:r>
              <a:rPr lang="ru-RU" sz="4400" b="1" i="1" dirty="0"/>
              <a:t>3.Гаструляция зародыша человека</a:t>
            </a:r>
            <a:endParaRPr lang="ru-RU" sz="4400" i="1" dirty="0"/>
          </a:p>
        </p:txBody>
      </p:sp>
      <p:sp>
        <p:nvSpPr>
          <p:cNvPr id="3" name="Содержимое 2"/>
          <p:cNvSpPr>
            <a:spLocks noGrp="1"/>
          </p:cNvSpPr>
          <p:nvPr>
            <p:ph idx="1"/>
          </p:nvPr>
        </p:nvSpPr>
        <p:spPr>
          <a:xfrm>
            <a:off x="971600" y="2060848"/>
            <a:ext cx="7715200" cy="2160240"/>
          </a:xfrm>
          <a:solidFill>
            <a:schemeClr val="accent6">
              <a:lumMod val="75000"/>
              <a:alpha val="74000"/>
            </a:schemeClr>
          </a:solidFill>
          <a:effectLst>
            <a:softEdge rad="127000"/>
          </a:effectLst>
        </p:spPr>
        <p:txBody>
          <a:bodyPr>
            <a:normAutofit lnSpcReduction="10000"/>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90000"/>
              </a:lnSpc>
              <a:buFont typeface="Arial" charset="0"/>
              <a:buNone/>
            </a:pPr>
            <a:r>
              <a:rPr lang="ru-RU" sz="2400" dirty="0"/>
              <a:t>Первая фаза – </a:t>
            </a:r>
            <a:r>
              <a:rPr lang="ru-RU" sz="2400" b="1" dirty="0" err="1"/>
              <a:t>деляминация</a:t>
            </a:r>
            <a:r>
              <a:rPr lang="ru-RU" sz="2400" dirty="0"/>
              <a:t> (образование зародышевого диска и выделение материала для внезародышевых оболочек; на 7-е </a:t>
            </a:r>
            <a:r>
              <a:rPr lang="ru-RU" sz="2400" dirty="0" err="1"/>
              <a:t>сут</a:t>
            </a:r>
            <a:r>
              <a:rPr lang="ru-RU" sz="2400" dirty="0"/>
              <a:t>.</a:t>
            </a:r>
          </a:p>
          <a:p>
            <a:pPr>
              <a:lnSpc>
                <a:spcPct val="90000"/>
              </a:lnSpc>
              <a:buFont typeface="Arial" charset="0"/>
              <a:buNone/>
            </a:pPr>
            <a:r>
              <a:rPr lang="ru-RU" sz="2400" dirty="0"/>
              <a:t>Вторая фаза – </a:t>
            </a:r>
            <a:r>
              <a:rPr lang="ru-RU" sz="2400" b="1" dirty="0"/>
              <a:t>иммиграция</a:t>
            </a:r>
            <a:r>
              <a:rPr lang="ru-RU" sz="2400" dirty="0"/>
              <a:t> (образование зародышевого щитка, выделение материала для тела зародыша) на 15-е </a:t>
            </a:r>
            <a:r>
              <a:rPr lang="ru-RU" sz="2400" dirty="0" err="1"/>
              <a:t>сут</a:t>
            </a:r>
            <a:r>
              <a:rPr lang="ru-RU" sz="2400" dirty="0"/>
              <a:t>. ;</a:t>
            </a:r>
          </a:p>
        </p:txBody>
      </p:sp>
      <p:sp>
        <p:nvSpPr>
          <p:cNvPr id="4" name="Прямоугольник 3"/>
          <p:cNvSpPr/>
          <p:nvPr/>
        </p:nvSpPr>
        <p:spPr>
          <a:xfrm>
            <a:off x="3815408" y="6211669"/>
            <a:ext cx="5328592" cy="646331"/>
          </a:xfrm>
          <a:prstGeom prst="rect">
            <a:avLst/>
          </a:prstGeom>
          <a:solidFill>
            <a:srgbClr val="00CC00">
              <a:alpha val="67000"/>
            </a:srgbClr>
          </a:solidFill>
          <a:effectLst>
            <a:softEdge rad="63500"/>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b="1"/>
              <a:t>На фото: эмбриональные клетки нервной системы</a:t>
            </a:r>
          </a:p>
          <a:p>
            <a:pPr algn="ctr"/>
            <a:r>
              <a:rPr lang="ru-RU" b="1"/>
              <a:t>Источник: University of Wisconsin-Madison</a:t>
            </a:r>
          </a:p>
        </p:txBody>
      </p:sp>
    </p:spTree>
    <p:extLst>
      <p:ext uri="{BB962C8B-B14F-4D97-AF65-F5344CB8AC3E}">
        <p14:creationId xmlns:p14="http://schemas.microsoft.com/office/powerpoint/2010/main" val="145902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152718"/>
            <a:ext cx="8928992" cy="1044034"/>
          </a:xfrm>
        </p:spPr>
        <p:txBody>
          <a:bodyPr>
            <a:normAutofit fontScale="90000"/>
          </a:bodyPr>
          <a:lstStyle/>
          <a:p>
            <a:r>
              <a:rPr lang="ru-RU" dirty="0"/>
              <a:t>Первая фаза гаструляции путем </a:t>
            </a:r>
            <a:r>
              <a:rPr lang="ru-RU" dirty="0" err="1"/>
              <a:t>деляминации</a:t>
            </a:r>
            <a:r>
              <a:rPr lang="ru-RU" dirty="0"/>
              <a:t> (7-е сутки)</a:t>
            </a:r>
          </a:p>
        </p:txBody>
      </p:sp>
      <p:pic>
        <p:nvPicPr>
          <p:cNvPr id="4" name="Содержимое 3" descr="image201.gif"/>
          <p:cNvPicPr>
            <a:picLocks noGrp="1" noChangeAspect="1"/>
          </p:cNvPicPr>
          <p:nvPr>
            <p:ph idx="1"/>
          </p:nvPr>
        </p:nvPicPr>
        <p:blipFill>
          <a:blip r:embed="rId2" cstate="print"/>
          <a:stretch>
            <a:fillRect/>
          </a:stretch>
        </p:blipFill>
        <p:spPr>
          <a:xfrm>
            <a:off x="225041" y="1196752"/>
            <a:ext cx="8570564" cy="5112568"/>
          </a:xfrm>
        </p:spPr>
      </p:pic>
    </p:spTree>
    <p:extLst>
      <p:ext uri="{BB962C8B-B14F-4D97-AF65-F5344CB8AC3E}">
        <p14:creationId xmlns:p14="http://schemas.microsoft.com/office/powerpoint/2010/main" val="77236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LOVELESS~\Desktop\img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6156325" y="0"/>
            <a:ext cx="2987675" cy="6858000"/>
          </a:xfrm>
          <a:solidFill>
            <a:schemeClr val="accent6">
              <a:lumMod val="75000"/>
              <a:alpha val="60000"/>
            </a:schemeClr>
          </a:solidFill>
        </p:spPr>
        <p:txBody>
          <a:bodyPr>
            <a:normAutofit lnSpcReduction="10000"/>
          </a:bodyPr>
          <a:lstStyle/>
          <a:p>
            <a:pPr marL="1588" indent="12700">
              <a:lnSpc>
                <a:spcPct val="80000"/>
              </a:lnSpc>
              <a:buFont typeface="Arial" charset="0"/>
              <a:buNone/>
            </a:pPr>
            <a:endParaRPr lang="ru-RU" sz="2200" b="1"/>
          </a:p>
          <a:p>
            <a:pPr marL="1588" indent="12700">
              <a:lnSpc>
                <a:spcPct val="80000"/>
              </a:lnSpc>
              <a:buFont typeface="Arial" charset="0"/>
              <a:buNone/>
            </a:pPr>
            <a:endParaRPr lang="ru-RU" sz="2200" b="1"/>
          </a:p>
          <a:p>
            <a:pPr marL="1588" indent="12700">
              <a:lnSpc>
                <a:spcPct val="80000"/>
              </a:lnSpc>
              <a:buFont typeface="Arial" charset="0"/>
              <a:buNone/>
            </a:pPr>
            <a:r>
              <a:rPr lang="ru-RU" sz="2200" b="1"/>
              <a:t>Имплантация (нидация) </a:t>
            </a:r>
            <a:r>
              <a:rPr lang="ru-RU" sz="2200"/>
              <a:t>начинается на 6-7-е сутки с адгезии – прилипания бластоцисты анимальным полюсом</a:t>
            </a:r>
            <a:r>
              <a:rPr lang="ru-RU" sz="2200" b="1"/>
              <a:t> </a:t>
            </a:r>
            <a:r>
              <a:rPr lang="ru-RU" sz="2200"/>
              <a:t>к эндометрию – и</a:t>
            </a:r>
            <a:r>
              <a:rPr lang="ru-RU" sz="2200" b="1"/>
              <a:t> </a:t>
            </a:r>
            <a:r>
              <a:rPr lang="ru-RU" sz="2200"/>
              <a:t>совпадает с 1-й фазой гаструляции - деляминацией с образованием </a:t>
            </a:r>
            <a:r>
              <a:rPr lang="ru-RU" sz="2200" b="1"/>
              <a:t>зародышевого диска</a:t>
            </a:r>
            <a:r>
              <a:rPr lang="ru-RU" sz="2200"/>
              <a:t>, состоящего из эпибласта (материал эктодермы, мезодермы, хорды) и гипобласта (внезародышевая энтодерма, обращённая в полость бластоцисты.</a:t>
            </a:r>
          </a:p>
        </p:txBody>
      </p:sp>
      <p:sp>
        <p:nvSpPr>
          <p:cNvPr id="5" name="TextBox 4"/>
          <p:cNvSpPr txBox="1"/>
          <p:nvPr/>
        </p:nvSpPr>
        <p:spPr>
          <a:xfrm>
            <a:off x="467544" y="5229225"/>
            <a:ext cx="5544319" cy="707886"/>
          </a:xfrm>
          <a:prstGeom prst="rect">
            <a:avLst/>
          </a:prstGeom>
          <a:solidFill>
            <a:schemeClr val="accent2">
              <a:lumMod val="75000"/>
              <a:alpha val="49000"/>
            </a:schemeClr>
          </a:solidFill>
        </p:spPr>
        <p:txBody>
          <a:bodyPr wrap="square">
            <a:spAutoFit/>
          </a:bodyPr>
          <a:lstStyle/>
          <a:p>
            <a:pPr fontAlgn="auto">
              <a:spcBef>
                <a:spcPts val="0"/>
              </a:spcBef>
              <a:spcAft>
                <a:spcPts val="0"/>
              </a:spcAft>
              <a:defRPr/>
            </a:pPr>
            <a:r>
              <a:rPr lang="ru-RU" sz="4000" b="1" i="1" dirty="0">
                <a:latin typeface="+mn-lt"/>
                <a:cs typeface="+mn-cs"/>
              </a:rPr>
              <a:t>Зародышевый диск </a:t>
            </a:r>
          </a:p>
        </p:txBody>
      </p:sp>
    </p:spTree>
    <p:extLst>
      <p:ext uri="{BB962C8B-B14F-4D97-AF65-F5344CB8AC3E}">
        <p14:creationId xmlns:p14="http://schemas.microsoft.com/office/powerpoint/2010/main" val="280001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a:t>
            </a:r>
          </a:p>
        </p:txBody>
      </p:sp>
      <p:sp>
        <p:nvSpPr>
          <p:cNvPr id="3" name="Объект 2"/>
          <p:cNvSpPr>
            <a:spLocks noGrp="1"/>
          </p:cNvSpPr>
          <p:nvPr>
            <p:ph idx="1"/>
          </p:nvPr>
        </p:nvSpPr>
        <p:spPr/>
        <p:txBody>
          <a:bodyPr/>
          <a:lstStyle/>
          <a:p>
            <a:pPr marL="457200" indent="-457200">
              <a:buAutoNum type="arabicPeriod"/>
            </a:pPr>
            <a:r>
              <a:rPr lang="ru-RU" dirty="0"/>
              <a:t>Характеристика половых клеток и оплодотворение.</a:t>
            </a:r>
          </a:p>
          <a:p>
            <a:pPr marL="457200" indent="-457200">
              <a:buAutoNum type="arabicPeriod"/>
            </a:pPr>
            <a:r>
              <a:rPr lang="ru-RU" dirty="0"/>
              <a:t>Дробление, имплантация, способы гаструляции и ранний органогенез.</a:t>
            </a:r>
          </a:p>
          <a:p>
            <a:pPr marL="457200" indent="-457200">
              <a:buAutoNum type="arabicPeriod"/>
            </a:pPr>
            <a:r>
              <a:rPr lang="ru-RU" dirty="0"/>
              <a:t>Этапы эмбрионального развития человека. Критические периоды развития.</a:t>
            </a:r>
          </a:p>
          <a:p>
            <a:pPr marL="457200" indent="-457200">
              <a:buAutoNum type="arabicPeriod"/>
            </a:pPr>
            <a:r>
              <a:rPr lang="ru-RU" dirty="0"/>
              <a:t>Плацента и ее типы.</a:t>
            </a:r>
          </a:p>
          <a:p>
            <a:pPr marL="457200" indent="-457200">
              <a:buAutoNum type="arabicPeriod"/>
            </a:pPr>
            <a:r>
              <a:rPr lang="ru-RU" dirty="0"/>
              <a:t>Строение гемохориального барьера.</a:t>
            </a:r>
          </a:p>
          <a:p>
            <a:pPr marL="457200" indent="-457200">
              <a:buAutoNum type="arabicPeriod"/>
            </a:pPr>
            <a:r>
              <a:rPr lang="ru-RU" dirty="0"/>
              <a:t>Амнион, аллантоис, желточный мешок, ворсинчатый хорион.</a:t>
            </a:r>
          </a:p>
          <a:p>
            <a:endParaRPr lang="ru-RU" dirty="0"/>
          </a:p>
          <a:p>
            <a:pPr marL="457200" indent="-457200">
              <a:buAutoNum type="arabicPeriod"/>
            </a:pPr>
            <a:endParaRPr lang="ru-RU" dirty="0"/>
          </a:p>
          <a:p>
            <a:endParaRPr lang="ru-RU" dirty="0"/>
          </a:p>
        </p:txBody>
      </p:sp>
    </p:spTree>
    <p:extLst>
      <p:ext uri="{BB962C8B-B14F-4D97-AF65-F5344CB8AC3E}">
        <p14:creationId xmlns:p14="http://schemas.microsoft.com/office/powerpoint/2010/main" val="394757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116632"/>
            <a:ext cx="8887544" cy="1728192"/>
          </a:xfrm>
        </p:spPr>
        <p:txBody>
          <a:bodyPr>
            <a:normAutofit fontScale="90000"/>
          </a:bodyPr>
          <a:lstStyle/>
          <a:p>
            <a:r>
              <a:rPr lang="ru-RU" sz="2800" dirty="0"/>
              <a:t>Развитие зародыша человека (7-15 </a:t>
            </a:r>
            <a:r>
              <a:rPr lang="ru-RU" sz="2800" dirty="0" err="1"/>
              <a:t>сут</a:t>
            </a:r>
            <a:r>
              <a:rPr lang="ru-RU" sz="2800" dirty="0"/>
              <a:t>.): </a:t>
            </a:r>
            <a:br>
              <a:rPr lang="ru-RU" sz="2800" dirty="0"/>
            </a:br>
            <a:r>
              <a:rPr lang="ru-RU" sz="1100" dirty="0"/>
              <a:t>А —</a:t>
            </a:r>
            <a:r>
              <a:rPr lang="ru-RU" sz="1100" dirty="0" err="1"/>
              <a:t>бластоциста</a:t>
            </a:r>
            <a:r>
              <a:rPr lang="ru-RU" sz="1100" dirty="0"/>
              <a:t>; Б —</a:t>
            </a:r>
            <a:r>
              <a:rPr lang="ru-RU" sz="1100" dirty="0" err="1"/>
              <a:t>бластоциста</a:t>
            </a:r>
            <a:r>
              <a:rPr lang="ru-RU" sz="1100" dirty="0"/>
              <a:t> в самом начале имплантации (7-е сутки развития); В — частично имплантировавшая </a:t>
            </a:r>
            <a:r>
              <a:rPr lang="ru-RU" sz="1100" dirty="0" err="1"/>
              <a:t>бластоциста</a:t>
            </a:r>
            <a:r>
              <a:rPr lang="ru-RU" sz="1100" dirty="0"/>
              <a:t> (8-е сутки развития); Г —зародыш на 9—10-е сутки развития; Д— зародыш на 13-е сутки развития: </a:t>
            </a:r>
            <a:br>
              <a:rPr lang="ru-RU" sz="1100" dirty="0"/>
            </a:br>
            <a:r>
              <a:rPr lang="ru-RU" sz="1100" dirty="0"/>
              <a:t>1—</a:t>
            </a:r>
            <a:r>
              <a:rPr lang="ru-RU" sz="1100" dirty="0" err="1"/>
              <a:t>эмбриобласт</a:t>
            </a:r>
            <a:r>
              <a:rPr lang="ru-RU" sz="1100" dirty="0"/>
              <a:t>, 2—бластоцель, 3—</a:t>
            </a:r>
            <a:r>
              <a:rPr lang="ru-RU" sz="1100" dirty="0" err="1"/>
              <a:t>трофобласт</a:t>
            </a:r>
            <a:r>
              <a:rPr lang="ru-RU" sz="1100" dirty="0"/>
              <a:t>, 4—полость амниона,5—</a:t>
            </a:r>
            <a:r>
              <a:rPr lang="ru-RU" sz="1100" dirty="0" err="1"/>
              <a:t>гипобласт</a:t>
            </a:r>
            <a:r>
              <a:rPr lang="ru-RU" sz="1100" dirty="0"/>
              <a:t>, б—</a:t>
            </a:r>
            <a:r>
              <a:rPr lang="ru-RU" sz="1100" dirty="0" err="1"/>
              <a:t>синнитиотрофобласт</a:t>
            </a:r>
            <a:r>
              <a:rPr lang="ru-RU" sz="1100" dirty="0"/>
              <a:t>, 7—</a:t>
            </a:r>
            <a:r>
              <a:rPr lang="ru-RU" sz="1100" dirty="0" err="1"/>
              <a:t>цитотрофобласт</a:t>
            </a:r>
            <a:r>
              <a:rPr lang="ru-RU" sz="1100" dirty="0"/>
              <a:t>, 8—</a:t>
            </a:r>
            <a:r>
              <a:rPr lang="ru-RU" sz="1100" dirty="0" err="1"/>
              <a:t>эпибласт</a:t>
            </a:r>
            <a:r>
              <a:rPr lang="ru-RU" sz="1100" dirty="0"/>
              <a:t>, 9—амнион, 10—лакуна </a:t>
            </a:r>
            <a:r>
              <a:rPr lang="ru-RU" sz="1100" dirty="0" err="1"/>
              <a:t>трофобласта</a:t>
            </a:r>
            <a:r>
              <a:rPr lang="ru-RU" sz="1100" dirty="0"/>
              <a:t>, 11—эпителий матки, 12—ножка тела, 13—почка аллантоиса, 14—желточный мешок, 15—внезародышевый целом, 16—ворсинка хориона, 17—первичный желточный мешок, 18—вторичный желточный мешок</a:t>
            </a:r>
            <a:br>
              <a:rPr lang="ru-RU" sz="1100" dirty="0"/>
            </a:br>
            <a:endParaRPr lang="ru-RU" sz="1100" dirty="0"/>
          </a:p>
        </p:txBody>
      </p:sp>
      <p:pic>
        <p:nvPicPr>
          <p:cNvPr id="7" name="Содержимое 4" descr="image198.gif"/>
          <p:cNvPicPr>
            <a:picLocks noGrp="1" noChangeAspect="1"/>
          </p:cNvPicPr>
          <p:nvPr>
            <p:ph sz="half" idx="1"/>
          </p:nvPr>
        </p:nvPicPr>
        <p:blipFill>
          <a:blip r:embed="rId3" cstate="print"/>
          <a:stretch>
            <a:fillRect/>
          </a:stretch>
        </p:blipFill>
        <p:spPr>
          <a:xfrm>
            <a:off x="467544" y="1700808"/>
            <a:ext cx="3652515" cy="4896544"/>
          </a:xfrm>
        </p:spPr>
      </p:pic>
      <p:pic>
        <p:nvPicPr>
          <p:cNvPr id="8" name="Содержимое 3" descr="image199.gif"/>
          <p:cNvPicPr>
            <a:picLocks noGrp="1" noChangeAspect="1"/>
          </p:cNvPicPr>
          <p:nvPr>
            <p:ph sz="half" idx="2"/>
          </p:nvPr>
        </p:nvPicPr>
        <p:blipFill>
          <a:blip r:embed="rId4" cstate="print"/>
          <a:stretch>
            <a:fillRect/>
          </a:stretch>
        </p:blipFill>
        <p:spPr>
          <a:xfrm>
            <a:off x="4932040" y="1628800"/>
            <a:ext cx="3168352" cy="4968552"/>
          </a:xfrm>
        </p:spPr>
      </p:pic>
    </p:spTree>
    <p:extLst>
      <p:ext uri="{BB962C8B-B14F-4D97-AF65-F5344CB8AC3E}">
        <p14:creationId xmlns:p14="http://schemas.microsoft.com/office/powerpoint/2010/main" val="169747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332656"/>
            <a:ext cx="8229600" cy="1143000"/>
          </a:xfrm>
        </p:spPr>
        <p:txBody>
          <a:bodyPr>
            <a:normAutofit fontScale="90000"/>
          </a:bodyPr>
          <a:lstStyle/>
          <a:p>
            <a:r>
              <a:rPr lang="ru-RU" sz="2000" dirty="0"/>
              <a:t>Развитие зародыша человека на стадии первичной полоски (15—17-е сутки). Вторая фаза гаструляции и обособление зародышевого материала.</a:t>
            </a:r>
            <a:br>
              <a:rPr lang="ru-RU" sz="2000" dirty="0"/>
            </a:br>
            <a:endParaRPr lang="ru-RU" sz="2000" dirty="0"/>
          </a:p>
        </p:txBody>
      </p:sp>
      <p:pic>
        <p:nvPicPr>
          <p:cNvPr id="7" name="Содержимое 6" descr="image200.gif"/>
          <p:cNvPicPr>
            <a:picLocks noGrp="1" noChangeAspect="1"/>
          </p:cNvPicPr>
          <p:nvPr>
            <p:ph sz="half" idx="1"/>
          </p:nvPr>
        </p:nvPicPr>
        <p:blipFill>
          <a:blip r:embed="rId3" cstate="print"/>
          <a:stretch>
            <a:fillRect/>
          </a:stretch>
        </p:blipFill>
        <p:spPr>
          <a:xfrm>
            <a:off x="107504" y="1844824"/>
            <a:ext cx="6120680" cy="4248471"/>
          </a:xfrm>
        </p:spPr>
      </p:pic>
      <p:sp>
        <p:nvSpPr>
          <p:cNvPr id="6" name="Содержимое 5"/>
          <p:cNvSpPr>
            <a:spLocks noGrp="1"/>
          </p:cNvSpPr>
          <p:nvPr>
            <p:ph sz="half" idx="2"/>
          </p:nvPr>
        </p:nvSpPr>
        <p:spPr>
          <a:xfrm>
            <a:off x="6300192" y="1484784"/>
            <a:ext cx="2664296" cy="4525963"/>
          </a:xfrm>
        </p:spPr>
        <p:txBody>
          <a:bodyPr>
            <a:normAutofit fontScale="92500"/>
          </a:bodyPr>
          <a:lstStyle/>
          <a:p>
            <a:pPr>
              <a:buNone/>
            </a:pPr>
            <a:r>
              <a:rPr lang="ru-RU" sz="1800" dirty="0"/>
              <a:t>А — вид на зародыш сверху (амнион снят); Б — продольный срез; В — поперечный срез через первичную полоску:</a:t>
            </a:r>
          </a:p>
          <a:p>
            <a:endParaRPr lang="ru-RU" sz="1800" dirty="0"/>
          </a:p>
          <a:p>
            <a:pPr>
              <a:buNone/>
            </a:pPr>
            <a:r>
              <a:rPr lang="ru-RU" sz="1800" dirty="0"/>
              <a:t>1—</a:t>
            </a:r>
            <a:r>
              <a:rPr lang="ru-RU" sz="1800" dirty="0" err="1"/>
              <a:t>гензеновский</a:t>
            </a:r>
            <a:r>
              <a:rPr lang="ru-RU" sz="1800" dirty="0"/>
              <a:t> узелок, 2—первичная полоска, 3—хорда, 4—</a:t>
            </a:r>
            <a:r>
              <a:rPr lang="ru-RU" sz="1800" dirty="0" err="1"/>
              <a:t>прехордальная</a:t>
            </a:r>
            <a:r>
              <a:rPr lang="ru-RU" sz="1800" dirty="0"/>
              <a:t> пластинка, 5—амнион, 6—желточный мешок, 7—эктодерма. 8—мезодерма, 9—энтодерма</a:t>
            </a:r>
          </a:p>
        </p:txBody>
      </p:sp>
    </p:spTree>
    <p:extLst>
      <p:ext uri="{BB962C8B-B14F-4D97-AF65-F5344CB8AC3E}">
        <p14:creationId xmlns:p14="http://schemas.microsoft.com/office/powerpoint/2010/main" val="239063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a:xfrm>
            <a:off x="107504" y="1340768"/>
            <a:ext cx="2016225" cy="5328592"/>
          </a:xfrm>
        </p:spPr>
        <p:txBody>
          <a:bodyPr>
            <a:normAutofit/>
          </a:bodyPr>
          <a:lstStyle/>
          <a:p>
            <a:r>
              <a:rPr lang="ru-RU" dirty="0"/>
              <a:t>Вторая фаза гаструляции (15 </a:t>
            </a:r>
            <a:r>
              <a:rPr lang="ru-RU" dirty="0" err="1"/>
              <a:t>сут</a:t>
            </a:r>
            <a:r>
              <a:rPr lang="ru-RU" dirty="0"/>
              <a:t>.) приводит к образованию 3-х </a:t>
            </a:r>
            <a:r>
              <a:rPr lang="ru-RU" dirty="0" err="1"/>
              <a:t>слойного</a:t>
            </a:r>
            <a:r>
              <a:rPr lang="ru-RU" dirty="0"/>
              <a:t> эмбриона, нервной трубки и хорды. В это время формируется ещё один провизорный орган аллантоис и питание зародыша осуществляется через </a:t>
            </a:r>
            <a:r>
              <a:rPr lang="ru-RU" dirty="0" err="1"/>
              <a:t>аллантохорион</a:t>
            </a:r>
            <a:endParaRPr lang="ru-RU" dirty="0"/>
          </a:p>
        </p:txBody>
      </p:sp>
      <p:sp>
        <p:nvSpPr>
          <p:cNvPr id="5" name="Заголовок 4"/>
          <p:cNvSpPr>
            <a:spLocks noGrp="1"/>
          </p:cNvSpPr>
          <p:nvPr>
            <p:ph type="title"/>
          </p:nvPr>
        </p:nvSpPr>
        <p:spPr>
          <a:xfrm>
            <a:off x="179512" y="152718"/>
            <a:ext cx="8784976" cy="1260058"/>
          </a:xfrm>
        </p:spPr>
        <p:txBody>
          <a:bodyPr>
            <a:normAutofit fontScale="90000"/>
          </a:bodyPr>
          <a:lstStyle/>
          <a:p>
            <a:br>
              <a:rPr lang="ru-RU" sz="2700" b="1" i="1" dirty="0">
                <a:latin typeface="Calibri" pitchFamily="34" charset="0"/>
              </a:rPr>
            </a:br>
            <a:br>
              <a:rPr lang="ru-RU" sz="2700" b="1" i="1" dirty="0">
                <a:latin typeface="Calibri" pitchFamily="34" charset="0"/>
              </a:rPr>
            </a:br>
            <a:br>
              <a:rPr lang="ru-RU" sz="2700" b="1" i="1" dirty="0">
                <a:latin typeface="Calibri" pitchFamily="34" charset="0"/>
              </a:rPr>
            </a:br>
            <a:r>
              <a:rPr lang="ru-RU" sz="2200" b="1" i="1" dirty="0">
                <a:latin typeface="Calibri" pitchFamily="34" charset="0"/>
              </a:rPr>
              <a:t>Образование трехслойного эмбриона и его обособление при помощи туловищных складок от внезародышевого материала (</a:t>
            </a:r>
            <a:r>
              <a:rPr lang="ru-RU" sz="2200" b="1" i="1" dirty="0" err="1">
                <a:latin typeface="Calibri" pitchFamily="34" charset="0"/>
              </a:rPr>
              <a:t>пресомитный</a:t>
            </a:r>
            <a:r>
              <a:rPr lang="ru-RU" sz="2200" b="1" i="1" dirty="0">
                <a:latin typeface="Calibri" pitchFamily="34" charset="0"/>
              </a:rPr>
              <a:t> период 15-20 </a:t>
            </a:r>
            <a:r>
              <a:rPr lang="ru-RU" sz="2200" b="1" i="1" dirty="0" err="1">
                <a:latin typeface="Calibri" pitchFamily="34" charset="0"/>
              </a:rPr>
              <a:t>дн</a:t>
            </a:r>
            <a:r>
              <a:rPr lang="ru-RU" sz="2200" b="1" i="1" dirty="0">
                <a:latin typeface="Calibri" pitchFamily="34" charset="0"/>
              </a:rPr>
              <a:t>. в/р)</a:t>
            </a:r>
            <a:br>
              <a:rPr lang="ru-RU" sz="2200" b="1" i="1" dirty="0">
                <a:latin typeface="Calibri" pitchFamily="34" charset="0"/>
              </a:rPr>
            </a:br>
            <a:endParaRPr lang="ru-RU" sz="2200" dirty="0"/>
          </a:p>
        </p:txBody>
      </p:sp>
      <p:pic>
        <p:nvPicPr>
          <p:cNvPr id="8" name="Picture 2" descr="C:\Users\~LOVELESS~\Desktop\gastrulati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6347048"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6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913"/>
            <a:ext cx="9036496" cy="1223863"/>
          </a:xfrm>
        </p:spPr>
        <p:txBody>
          <a:bodyPr>
            <a:normAutofit/>
          </a:bodyPr>
          <a:lstStyle/>
          <a:p>
            <a:pPr marL="1588" indent="12700">
              <a:lnSpc>
                <a:spcPct val="80000"/>
              </a:lnSpc>
            </a:pPr>
            <a:r>
              <a:rPr lang="ru-RU" sz="2200" b="1" dirty="0"/>
              <a:t>.</a:t>
            </a:r>
          </a:p>
          <a:p>
            <a:pPr marL="1588" indent="12700">
              <a:lnSpc>
                <a:spcPct val="80000"/>
              </a:lnSpc>
            </a:pPr>
            <a:endParaRPr lang="ru-RU" sz="2200" dirty="0"/>
          </a:p>
        </p:txBody>
      </p:sp>
      <p:pic>
        <p:nvPicPr>
          <p:cNvPr id="12289" name="Picture 1" descr="C:\Users\~LOVELESS~\Desktop\5405700.jpeg"/>
          <p:cNvPicPr>
            <a:picLocks noChangeAspect="1" noChangeArrowheads="1"/>
          </p:cNvPicPr>
          <p:nvPr/>
        </p:nvPicPr>
        <p:blipFill>
          <a:blip r:embed="rId2" cstate="print"/>
          <a:srcRect/>
          <a:stretch>
            <a:fillRect/>
          </a:stretch>
        </p:blipFill>
        <p:spPr bwMode="auto">
          <a:xfrm>
            <a:off x="107504" y="1052736"/>
            <a:ext cx="4248472" cy="4032448"/>
          </a:xfrm>
          <a:prstGeom prst="rect">
            <a:avLst/>
          </a:prstGeom>
          <a:noFill/>
          <a:effectLst>
            <a:glow rad="101600">
              <a:schemeClr val="tx1">
                <a:alpha val="60000"/>
              </a:schemeClr>
            </a:glow>
            <a:softEdge rad="63500"/>
          </a:effectLst>
        </p:spPr>
      </p:pic>
      <p:pic>
        <p:nvPicPr>
          <p:cNvPr id="12290" name="Picture 2" descr="C:\Users\~LOVELESS~\Desktop\1.jpg"/>
          <p:cNvPicPr>
            <a:picLocks noChangeAspect="1" noChangeArrowheads="1"/>
          </p:cNvPicPr>
          <p:nvPr/>
        </p:nvPicPr>
        <p:blipFill>
          <a:blip r:embed="rId3" cstate="print"/>
          <a:srcRect/>
          <a:stretch>
            <a:fillRect/>
          </a:stretch>
        </p:blipFill>
        <p:spPr bwMode="auto">
          <a:xfrm>
            <a:off x="4716016" y="2276872"/>
            <a:ext cx="4032448" cy="3960440"/>
          </a:xfrm>
          <a:prstGeom prst="rect">
            <a:avLst/>
          </a:prstGeom>
          <a:noFill/>
          <a:effectLst>
            <a:glow rad="228600">
              <a:schemeClr val="tx1">
                <a:alpha val="40000"/>
              </a:schemeClr>
            </a:glow>
            <a:softEdge rad="127000"/>
          </a:effectLst>
        </p:spPr>
      </p:pic>
    </p:spTree>
    <p:extLst>
      <p:ext uri="{BB962C8B-B14F-4D97-AF65-F5344CB8AC3E}">
        <p14:creationId xmlns:p14="http://schemas.microsoft.com/office/powerpoint/2010/main" val="249572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43663" y="260350"/>
            <a:ext cx="2700337" cy="6597650"/>
          </a:xfrm>
        </p:spPr>
        <p:txBody>
          <a:bodyPr rtlCol="0">
            <a:normAutofit/>
          </a:bodyPr>
          <a:lstStyle/>
          <a:p>
            <a:pPr marL="1588" indent="12700" fontAlgn="auto">
              <a:spcAft>
                <a:spcPts val="0"/>
              </a:spcAft>
              <a:buFont typeface="Arial" pitchFamily="34" charset="0"/>
              <a:buNone/>
              <a:defRPr/>
            </a:pPr>
            <a:r>
              <a:rPr lang="ru-RU" b="1" dirty="0" err="1"/>
              <a:t>Сомитный</a:t>
            </a:r>
            <a:r>
              <a:rPr lang="ru-RU" b="1" dirty="0"/>
              <a:t> период</a:t>
            </a:r>
            <a:r>
              <a:rPr lang="ru-RU" dirty="0"/>
              <a:t> продолжается с 21-го по 28-й день и сопровождается сегментацией мезодермы на 43-44 сегмента (сомита). В это время завершается обособление тела зародыша, образуются нервные валики. </a:t>
            </a:r>
          </a:p>
        </p:txBody>
      </p:sp>
      <p:sp>
        <p:nvSpPr>
          <p:cNvPr id="22531" name="Прямоугольник 3"/>
          <p:cNvSpPr>
            <a:spLocks noChangeArrowheads="1"/>
          </p:cNvSpPr>
          <p:nvPr/>
        </p:nvSpPr>
        <p:spPr bwMode="auto">
          <a:xfrm>
            <a:off x="539750" y="4549775"/>
            <a:ext cx="5832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i="1" dirty="0">
                <a:latin typeface="Calibri" pitchFamily="34" charset="0"/>
              </a:rPr>
              <a:t>) </a:t>
            </a:r>
          </a:p>
        </p:txBody>
      </p:sp>
      <p:pic>
        <p:nvPicPr>
          <p:cNvPr id="10241" name="Picture 1" descr="C:\Users\~LOVELESS~\Desktop\somitg1.jpg"/>
          <p:cNvPicPr>
            <a:picLocks noChangeAspect="1" noChangeArrowheads="1"/>
          </p:cNvPicPr>
          <p:nvPr/>
        </p:nvPicPr>
        <p:blipFill>
          <a:blip r:embed="rId2" cstate="print"/>
          <a:srcRect/>
          <a:stretch>
            <a:fillRect/>
          </a:stretch>
        </p:blipFill>
        <p:spPr bwMode="auto">
          <a:xfrm>
            <a:off x="539750" y="188640"/>
            <a:ext cx="4608314" cy="5760640"/>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374394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LOVELESS~\Desktop\00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78105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1835696" y="0"/>
            <a:ext cx="6336704" cy="576263"/>
          </a:xfrm>
        </p:spPr>
        <p:txBody>
          <a:bodyPr>
            <a:normAutofit/>
          </a:bodyPr>
          <a:lstStyle/>
          <a:p>
            <a:pPr>
              <a:lnSpc>
                <a:spcPct val="90000"/>
              </a:lnSpc>
              <a:buFont typeface="Arial" charset="0"/>
              <a:buNone/>
            </a:pPr>
            <a:r>
              <a:rPr lang="ru-RU" b="1" i="1" dirty="0" err="1"/>
              <a:t>Сомитный</a:t>
            </a:r>
            <a:r>
              <a:rPr lang="ru-RU" b="1" i="1" dirty="0"/>
              <a:t> период (с 21 по 28 </a:t>
            </a:r>
            <a:r>
              <a:rPr lang="ru-RU" b="1" i="1" dirty="0" err="1"/>
              <a:t>дн</a:t>
            </a:r>
            <a:r>
              <a:rPr lang="ru-RU" b="1" i="1" dirty="0"/>
              <a:t>. в/р)</a:t>
            </a:r>
          </a:p>
        </p:txBody>
      </p:sp>
      <p:sp>
        <p:nvSpPr>
          <p:cNvPr id="23556" name="Прямоугольник 3"/>
          <p:cNvSpPr>
            <a:spLocks noChangeArrowheads="1"/>
          </p:cNvSpPr>
          <p:nvPr/>
        </p:nvSpPr>
        <p:spPr bwMode="auto">
          <a:xfrm>
            <a:off x="1042988" y="6021388"/>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i="1">
                <a:latin typeface="Calibri" pitchFamily="34" charset="0"/>
              </a:rPr>
              <a:t>Показаны элементы нервной и кровеносной систем, а также парные сомиты (А). Справа - поперечные срезы эмбриона на уровне четырнадцатого (Б) и восемнадцатого (В) сомитов</a:t>
            </a:r>
            <a:endParaRPr lang="ru-RU">
              <a:latin typeface="Calibri" pitchFamily="34" charset="0"/>
            </a:endParaRPr>
          </a:p>
        </p:txBody>
      </p:sp>
    </p:spTree>
    <p:extLst>
      <p:ext uri="{BB962C8B-B14F-4D97-AF65-F5344CB8AC3E}">
        <p14:creationId xmlns:p14="http://schemas.microsoft.com/office/powerpoint/2010/main" val="129996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504" y="152718"/>
            <a:ext cx="8856984" cy="1332066"/>
          </a:xfrm>
        </p:spPr>
        <p:txBody>
          <a:bodyPr>
            <a:noAutofit/>
          </a:bodyPr>
          <a:lstStyle/>
          <a:p>
            <a:r>
              <a:rPr lang="ru-RU" sz="2000" dirty="0">
                <a:solidFill>
                  <a:srgbClr val="7030A0"/>
                </a:solidFill>
              </a:rPr>
              <a:t>Начало раннего </a:t>
            </a:r>
            <a:r>
              <a:rPr lang="ru-RU" sz="2000" dirty="0" err="1">
                <a:solidFill>
                  <a:srgbClr val="7030A0"/>
                </a:solidFill>
              </a:rPr>
              <a:t>гисто</a:t>
            </a:r>
            <a:r>
              <a:rPr lang="ru-RU" sz="2000" dirty="0">
                <a:solidFill>
                  <a:srgbClr val="7030A0"/>
                </a:solidFill>
              </a:rPr>
              <a:t>- органогенеза (с 21 </a:t>
            </a:r>
            <a:r>
              <a:rPr lang="ru-RU" sz="2000" dirty="0" err="1">
                <a:solidFill>
                  <a:srgbClr val="7030A0"/>
                </a:solidFill>
              </a:rPr>
              <a:t>сут</a:t>
            </a:r>
            <a:r>
              <a:rPr lang="ru-RU" sz="2000" dirty="0">
                <a:solidFill>
                  <a:srgbClr val="7030A0"/>
                </a:solidFill>
              </a:rPr>
              <a:t>. До конца 2-го мес. в/р)</a:t>
            </a:r>
            <a:br>
              <a:rPr lang="ru-RU" sz="2000" dirty="0"/>
            </a:br>
            <a:endParaRPr lang="ru-RU" sz="2000" dirty="0"/>
          </a:p>
        </p:txBody>
      </p:sp>
      <p:sp>
        <p:nvSpPr>
          <p:cNvPr id="6" name="Текст 5"/>
          <p:cNvSpPr>
            <a:spLocks noGrp="1"/>
          </p:cNvSpPr>
          <p:nvPr>
            <p:ph type="body" idx="1"/>
          </p:nvPr>
        </p:nvSpPr>
        <p:spPr>
          <a:xfrm>
            <a:off x="323528" y="1196752"/>
            <a:ext cx="3291840" cy="504056"/>
          </a:xfrm>
        </p:spPr>
        <p:txBody>
          <a:bodyPr/>
          <a:lstStyle/>
          <a:p>
            <a:r>
              <a:rPr lang="ru-RU" dirty="0"/>
              <a:t>эмбрион</a:t>
            </a:r>
          </a:p>
        </p:txBody>
      </p:sp>
      <p:sp>
        <p:nvSpPr>
          <p:cNvPr id="8" name="Текст 7"/>
          <p:cNvSpPr>
            <a:spLocks noGrp="1"/>
          </p:cNvSpPr>
          <p:nvPr>
            <p:ph type="body" sz="quarter" idx="3"/>
          </p:nvPr>
        </p:nvSpPr>
        <p:spPr>
          <a:xfrm>
            <a:off x="0" y="5733256"/>
            <a:ext cx="8964488" cy="1512168"/>
          </a:xfrm>
        </p:spPr>
        <p:txBody>
          <a:bodyPr/>
          <a:lstStyle/>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r>
              <a:rPr lang="ru-RU" sz="1000" dirty="0"/>
              <a:t>1—амнион; 2—зародыш; 3—хорион; 4—третичная ворсина; 5—материнская кровь; </a:t>
            </a:r>
          </a:p>
          <a:p>
            <a:r>
              <a:rPr lang="ru-RU" sz="1000" dirty="0"/>
              <a:t>6-желточный мешок</a:t>
            </a:r>
          </a:p>
          <a:p>
            <a:endParaRPr lang="ru-RU" dirty="0"/>
          </a:p>
        </p:txBody>
      </p:sp>
      <p:pic>
        <p:nvPicPr>
          <p:cNvPr id="10" name="Picture 2" descr="C:\Users\~LOVELESS~\Desktop\562px-Tubal_Pregnancy_with_embry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3672408"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Содержимое 4" descr="image202.gif"/>
          <p:cNvPicPr>
            <a:picLocks noGrp="1" noChangeAspect="1"/>
          </p:cNvPicPr>
          <p:nvPr>
            <p:ph sz="quarter" idx="4"/>
          </p:nvPr>
        </p:nvPicPr>
        <p:blipFill>
          <a:blip r:embed="rId4" cstate="print"/>
          <a:stretch>
            <a:fillRect/>
          </a:stretch>
        </p:blipFill>
        <p:spPr>
          <a:xfrm>
            <a:off x="3779912" y="1124744"/>
            <a:ext cx="5112568" cy="4968552"/>
          </a:xfrm>
        </p:spPr>
      </p:pic>
    </p:spTree>
    <p:extLst>
      <p:ext uri="{BB962C8B-B14F-4D97-AF65-F5344CB8AC3E}">
        <p14:creationId xmlns:p14="http://schemas.microsoft.com/office/powerpoint/2010/main" val="80157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57200" y="2636912"/>
            <a:ext cx="3008313" cy="3443848"/>
          </a:xfrm>
        </p:spPr>
        <p:txBody>
          <a:bodyPr/>
          <a:lstStyle/>
          <a:p>
            <a:r>
              <a:rPr lang="ru-RU" i="1" dirty="0">
                <a:latin typeface="Calibri" pitchFamily="34" charset="0"/>
              </a:rPr>
              <a:t>1 — Пуповина, </a:t>
            </a:r>
          </a:p>
          <a:p>
            <a:r>
              <a:rPr lang="ru-RU" i="1" dirty="0">
                <a:latin typeface="Calibri" pitchFamily="34" charset="0"/>
              </a:rPr>
              <a:t>2 — Амнион,</a:t>
            </a:r>
          </a:p>
          <a:p>
            <a:r>
              <a:rPr lang="ru-RU" i="1" dirty="0">
                <a:latin typeface="Calibri" pitchFamily="34" charset="0"/>
              </a:rPr>
              <a:t>3 —Аллантоис, </a:t>
            </a:r>
          </a:p>
          <a:p>
            <a:r>
              <a:rPr lang="ru-RU" i="1" dirty="0">
                <a:latin typeface="Calibri" pitchFamily="34" charset="0"/>
              </a:rPr>
              <a:t>4 — Желточный мешок, </a:t>
            </a:r>
          </a:p>
          <a:p>
            <a:r>
              <a:rPr lang="ru-RU" i="1" dirty="0">
                <a:latin typeface="Calibri" pitchFamily="34" charset="0"/>
              </a:rPr>
              <a:t>5 — Развивающаяся гематома, </a:t>
            </a:r>
          </a:p>
          <a:p>
            <a:r>
              <a:rPr lang="ru-RU" i="1" dirty="0">
                <a:latin typeface="Calibri" pitchFamily="34" charset="0"/>
              </a:rPr>
              <a:t>6 — Материнская часть плаценты</a:t>
            </a:r>
          </a:p>
          <a:p>
            <a:endParaRPr lang="ru-RU" dirty="0"/>
          </a:p>
        </p:txBody>
      </p:sp>
      <p:sp>
        <p:nvSpPr>
          <p:cNvPr id="4" name="Заголовок 3"/>
          <p:cNvSpPr>
            <a:spLocks noGrp="1"/>
          </p:cNvSpPr>
          <p:nvPr>
            <p:ph type="title"/>
          </p:nvPr>
        </p:nvSpPr>
        <p:spPr/>
        <p:txBody>
          <a:bodyPr/>
          <a:lstStyle/>
          <a:p>
            <a:r>
              <a:rPr lang="ru-RU" dirty="0"/>
              <a:t>Эмбрион человека (4-5 </a:t>
            </a:r>
            <a:r>
              <a:rPr lang="ru-RU" dirty="0" err="1"/>
              <a:t>нед</a:t>
            </a:r>
            <a:r>
              <a:rPr lang="ru-RU" dirty="0"/>
              <a:t>. в/р)</a:t>
            </a:r>
          </a:p>
        </p:txBody>
      </p:sp>
      <p:pic>
        <p:nvPicPr>
          <p:cNvPr id="5" name="Picture 1" descr="C:\Users\~LOVELESS~\Desktop\300px-Catfetus1.jpg"/>
          <p:cNvPicPr>
            <a:picLocks noGrp="1" noChangeAspect="1" noChangeArrowheads="1"/>
          </p:cNvPicPr>
          <p:nvPr>
            <p:ph idx="1"/>
          </p:nvPr>
        </p:nvPicPr>
        <p:blipFill>
          <a:blip r:embed="rId2" cstate="print"/>
          <a:srcRect/>
          <a:stretch>
            <a:fillRect/>
          </a:stretch>
        </p:blipFill>
        <p:spPr bwMode="auto">
          <a:xfrm>
            <a:off x="3923928" y="1700808"/>
            <a:ext cx="4392488" cy="4536504"/>
          </a:xfrm>
          <a:prstGeom prst="rect">
            <a:avLst/>
          </a:prstGeom>
          <a:noFill/>
          <a:effectLst>
            <a:glow rad="228600">
              <a:schemeClr val="accent3">
                <a:satMod val="175000"/>
                <a:alpha val="40000"/>
              </a:schemeClr>
            </a:glow>
          </a:effectLst>
        </p:spPr>
      </p:pic>
    </p:spTree>
    <p:extLst>
      <p:ext uri="{BB962C8B-B14F-4D97-AF65-F5344CB8AC3E}">
        <p14:creationId xmlns:p14="http://schemas.microsoft.com/office/powerpoint/2010/main" val="2714652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333375"/>
            <a:ext cx="8893175" cy="4525963"/>
          </a:xfrm>
        </p:spPr>
        <p:txBody>
          <a:bodyPr>
            <a:normAutofit/>
          </a:bodyPr>
          <a:lstStyle/>
          <a:p>
            <a:pPr marL="1588" indent="12700">
              <a:buFont typeface="Arial" charset="0"/>
              <a:buNone/>
            </a:pPr>
            <a:r>
              <a:rPr lang="ru-RU" b="1" i="1" dirty="0">
                <a:solidFill>
                  <a:srgbClr val="00B0F0"/>
                </a:solidFill>
              </a:rPr>
              <a:t>28-й день - уже сформировалось и стало биться сердце! </a:t>
            </a:r>
          </a:p>
          <a:p>
            <a:pPr marL="1588" indent="12700">
              <a:buFont typeface="Arial" charset="0"/>
              <a:buNone/>
            </a:pPr>
            <a:r>
              <a:rPr lang="ru-RU" b="1" i="1" dirty="0">
                <a:solidFill>
                  <a:srgbClr val="00B0F0"/>
                </a:solidFill>
              </a:rPr>
              <a:t>Формируется головной и спинной мозг.</a:t>
            </a:r>
          </a:p>
          <a:p>
            <a:pPr marL="1588" indent="12700"/>
            <a:endParaRPr lang="ru-RU" b="1" i="1" dirty="0">
              <a:solidFill>
                <a:srgbClr val="FCD5B5"/>
              </a:solidFill>
            </a:endParaRPr>
          </a:p>
        </p:txBody>
      </p:sp>
      <p:pic>
        <p:nvPicPr>
          <p:cNvPr id="33794" name="Picture 2" descr="C:\Users\~LOVELESS~\Desktop\6week1.jpg"/>
          <p:cNvPicPr>
            <a:picLocks noChangeAspect="1" noChangeArrowheads="1"/>
          </p:cNvPicPr>
          <p:nvPr/>
        </p:nvPicPr>
        <p:blipFill>
          <a:blip r:embed="rId2" cstate="print"/>
          <a:srcRect/>
          <a:stretch>
            <a:fillRect/>
          </a:stretch>
        </p:blipFill>
        <p:spPr bwMode="auto">
          <a:xfrm>
            <a:off x="1187624" y="2132856"/>
            <a:ext cx="7157595" cy="4473497"/>
          </a:xfrm>
          <a:prstGeom prst="rect">
            <a:avLst/>
          </a:prstGeom>
          <a:noFill/>
          <a:effectLst>
            <a:glow rad="101600">
              <a:schemeClr val="tx1">
                <a:alpha val="60000"/>
              </a:schemeClr>
            </a:glow>
            <a:softEdge rad="127000"/>
          </a:effectLst>
        </p:spPr>
      </p:pic>
    </p:spTree>
    <p:extLst>
      <p:ext uri="{BB962C8B-B14F-4D97-AF65-F5344CB8AC3E}">
        <p14:creationId xmlns:p14="http://schemas.microsoft.com/office/powerpoint/2010/main" val="419921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304" y="5085184"/>
            <a:ext cx="9144000" cy="1584176"/>
          </a:xfrm>
        </p:spPr>
        <p:txBody>
          <a:bodyPr>
            <a:normAutofit/>
          </a:bodyPr>
          <a:lstStyle/>
          <a:p>
            <a:r>
              <a:rPr lang="ru-RU" dirty="0">
                <a:solidFill>
                  <a:srgbClr val="FF0000"/>
                </a:solidFill>
              </a:rPr>
              <a:t>С 35-го дня до конца 2-го месяца развития эмбриона начинает формироваться скелет и закладываются все органы и системы. К завершению органогенеза зародыш имеет вид маленького человечка массой 5 г и размером 40 мм.</a:t>
            </a:r>
          </a:p>
          <a:p>
            <a:endParaRPr lang="ru-RU" dirty="0">
              <a:solidFill>
                <a:srgbClr val="FCD5B5"/>
              </a:solidFill>
            </a:endParaRPr>
          </a:p>
        </p:txBody>
      </p:sp>
      <p:pic>
        <p:nvPicPr>
          <p:cNvPr id="9217" name="Picture 1" descr="C:\Users\~LOVELESS~\Desktop\foetusnew460.jpg"/>
          <p:cNvPicPr>
            <a:picLocks noChangeAspect="1" noChangeArrowheads="1"/>
          </p:cNvPicPr>
          <p:nvPr/>
        </p:nvPicPr>
        <p:blipFill>
          <a:blip r:embed="rId2" cstate="print"/>
          <a:srcRect/>
          <a:stretch>
            <a:fillRect/>
          </a:stretch>
        </p:blipFill>
        <p:spPr bwMode="auto">
          <a:xfrm>
            <a:off x="611560" y="188640"/>
            <a:ext cx="8028385" cy="4581128"/>
          </a:xfrm>
          <a:prstGeom prst="rect">
            <a:avLst/>
          </a:prstGeom>
          <a:noFill/>
          <a:effectLst>
            <a:softEdge rad="63500"/>
          </a:effectLst>
        </p:spPr>
      </p:pic>
    </p:spTree>
    <p:extLst>
      <p:ext uri="{BB962C8B-B14F-4D97-AF65-F5344CB8AC3E}">
        <p14:creationId xmlns:p14="http://schemas.microsoft.com/office/powerpoint/2010/main" val="426329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718"/>
            <a:ext cx="8363272" cy="1188050"/>
          </a:xfrm>
        </p:spPr>
        <p:txBody>
          <a:bodyPr>
            <a:normAutofit fontScale="90000"/>
          </a:bodyPr>
          <a:lstStyle/>
          <a:p>
            <a:r>
              <a:rPr lang="ru-RU" sz="2800" b="1" i="1" dirty="0"/>
              <a:t>Основные этапы внутриутробного развития человека </a:t>
            </a:r>
            <a:br>
              <a:rPr lang="ru-RU" sz="2800" b="1" i="1" dirty="0"/>
            </a:br>
            <a:endParaRPr lang="ru-RU" sz="2800" dirty="0"/>
          </a:p>
        </p:txBody>
      </p:sp>
      <p:pic>
        <p:nvPicPr>
          <p:cNvPr id="7" name="Picture 2" descr="C:\Users\~LOVELESS~\Desktop\ref-2_1272989016-51149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7848871"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759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9275"/>
            <a:ext cx="4787900" cy="6308725"/>
          </a:xfrm>
        </p:spPr>
        <p:txBody>
          <a:bodyPr>
            <a:normAutofit lnSpcReduction="10000"/>
          </a:bodyPr>
          <a:lstStyle/>
          <a:p>
            <a:pPr marL="1588" indent="12700">
              <a:lnSpc>
                <a:spcPct val="80000"/>
              </a:lnSpc>
              <a:buFont typeface="Arial" charset="0"/>
              <a:buNone/>
            </a:pPr>
            <a:r>
              <a:rPr lang="ru-RU" sz="2500" dirty="0"/>
              <a:t>На 6-ой неделе продолжают расти ручки и ножки, только пальчиков на них пока нет. Образовался важнейший орган иммунной системы - вилочковая железа (тимус). Она имеет размеры большие, чем все эндокринные железы, вместе взятые. Ее роль на этот момент не выяснена досконально, однако, можно с уверенностью утверждать чрезвычайную важность тимуса для развития плода: по-видимому, вилочковая железа сама осуществляет иммунологический надзор за развивающимися клетками ребенка или же принимает в этом процессе активное участие.</a:t>
            </a:r>
          </a:p>
        </p:txBody>
      </p:sp>
      <p:pic>
        <p:nvPicPr>
          <p:cNvPr id="36866" name="Picture 2" descr="C:\Users\~LOVELESS~\Desktop\timus.jpg"/>
          <p:cNvPicPr>
            <a:picLocks noChangeAspect="1" noChangeArrowheads="1"/>
          </p:cNvPicPr>
          <p:nvPr/>
        </p:nvPicPr>
        <p:blipFill>
          <a:blip r:embed="rId2" cstate="print"/>
          <a:srcRect/>
          <a:stretch>
            <a:fillRect/>
          </a:stretch>
        </p:blipFill>
        <p:spPr bwMode="auto">
          <a:xfrm>
            <a:off x="3995936" y="1556792"/>
            <a:ext cx="5364088" cy="4381500"/>
          </a:xfrm>
          <a:prstGeom prst="rect">
            <a:avLst/>
          </a:prstGeom>
          <a:noFill/>
          <a:effectLst>
            <a:softEdge rad="635000"/>
          </a:effectLst>
        </p:spPr>
      </p:pic>
    </p:spTree>
    <p:extLst>
      <p:ext uri="{BB962C8B-B14F-4D97-AF65-F5344CB8AC3E}">
        <p14:creationId xmlns:p14="http://schemas.microsoft.com/office/powerpoint/2010/main" val="1564214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24128" y="1124744"/>
            <a:ext cx="3203972" cy="5733256"/>
          </a:xfrm>
        </p:spPr>
        <p:txBody>
          <a:bodyPr>
            <a:normAutofit/>
          </a:bodyPr>
          <a:lstStyle/>
          <a:p>
            <a:pPr>
              <a:lnSpc>
                <a:spcPct val="80000"/>
              </a:lnSpc>
            </a:pPr>
            <a:r>
              <a:rPr lang="ru-RU" sz="1800" dirty="0">
                <a:solidFill>
                  <a:srgbClr val="00B0F0"/>
                </a:solidFill>
              </a:rPr>
              <a:t>На 7-ой неделе совершенствуется строение сердца: формируются перегородки, крупные сосуды, сердце становится четырехкамерным. В печени уже появились желчные протоки, бурными темпами идет развитие эндокринных желез. Растет, развивается мозг. Оформились ушные раковины, на конечностях появились пальчики. Эмбрион уже двигается, но пока слишком мал, чтобы мать эти движения почувствовала.</a:t>
            </a:r>
          </a:p>
        </p:txBody>
      </p:sp>
      <p:pic>
        <p:nvPicPr>
          <p:cNvPr id="5" name="Picture 2" descr="C:\Users\~LOVELESS~\Desktop\000t8g4q.jpg"/>
          <p:cNvPicPr>
            <a:picLocks noChangeAspect="1" noChangeArrowheads="1"/>
          </p:cNvPicPr>
          <p:nvPr/>
        </p:nvPicPr>
        <p:blipFill>
          <a:blip r:embed="rId2" cstate="print"/>
          <a:srcRect/>
          <a:stretch>
            <a:fillRect/>
          </a:stretch>
        </p:blipFill>
        <p:spPr bwMode="auto">
          <a:xfrm>
            <a:off x="179512" y="692696"/>
            <a:ext cx="5328592" cy="5544616"/>
          </a:xfrm>
          <a:prstGeom prst="rect">
            <a:avLst/>
          </a:prstGeom>
          <a:noFill/>
          <a:effectLst>
            <a:softEdge rad="127000"/>
          </a:effectLst>
        </p:spPr>
      </p:pic>
    </p:spTree>
    <p:extLst>
      <p:ext uri="{BB962C8B-B14F-4D97-AF65-F5344CB8AC3E}">
        <p14:creationId xmlns:p14="http://schemas.microsoft.com/office/powerpoint/2010/main" val="397802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LOVELESS~\Desktop\2-month-beremennost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2636912"/>
            <a:ext cx="7056784"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468313" y="116633"/>
            <a:ext cx="8229600" cy="2520279"/>
          </a:xfrm>
        </p:spPr>
        <p:txBody>
          <a:bodyPr rtlCol="0">
            <a:normAutofit fontScale="92500" lnSpcReduction="10000"/>
          </a:bodyPr>
          <a:lstStyle/>
          <a:p>
            <a:pPr fontAlgn="auto">
              <a:spcAft>
                <a:spcPts val="0"/>
              </a:spcAft>
              <a:buFont typeface="Arial" pitchFamily="34" charset="0"/>
              <a:buChar char="•"/>
              <a:defRPr/>
            </a:pPr>
            <a:r>
              <a:rPr lang="ru-RU" dirty="0"/>
              <a:t>На 8-ой неделе </a:t>
            </a:r>
            <a:r>
              <a:rPr lang="ru-RU" dirty="0" err="1"/>
              <a:t>интенсивнейший</a:t>
            </a:r>
            <a:r>
              <a:rPr lang="ru-RU" dirty="0"/>
              <a:t> процесс развития внешних и внутренних органов, особенно половых. До 8 недель пол по внешнему виду определить было невозможно. Теперь под влиянием генов Y-хромосомы у мальчиков формируются мужские гонады (яички) и начинают вырабатывать тестостерон - мужской половой гормон. А у девочек наружные половые органы пока не изменены. К концу 8-й недели завершается зародышевый период развития: все основные структуры и системы органов дифференцированы.</a:t>
            </a:r>
          </a:p>
        </p:txBody>
      </p:sp>
    </p:spTree>
    <p:extLst>
      <p:ext uri="{BB962C8B-B14F-4D97-AF65-F5344CB8AC3E}">
        <p14:creationId xmlns:p14="http://schemas.microsoft.com/office/powerpoint/2010/main" val="306939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7900" y="188913"/>
            <a:ext cx="4356100" cy="6408737"/>
          </a:xfrm>
        </p:spPr>
        <p:txBody>
          <a:bodyPr>
            <a:normAutofit/>
          </a:bodyPr>
          <a:lstStyle/>
          <a:p>
            <a:pPr>
              <a:lnSpc>
                <a:spcPct val="80000"/>
              </a:lnSpc>
            </a:pPr>
            <a:r>
              <a:rPr lang="ru-RU" sz="2200" dirty="0"/>
              <a:t>С 9-й недели начинается плодный период. Одна из оболочек - водная - выделяет околоплодные воды, в которых и развивается плод. Формируются твердое небо, рот. Продолжают развиваться внутренние органы, особенно интенсивно печень, что очень важно, ибо до 20-й недели именно печень - основной кроветворный орган ребенка. Идет активный рост мышц на ручках и ножках, связочного аппарата. Теперь плод в состоянии двигаться. Движения пока можно назвать хаотичными: основной их координатор - мозжечок еще не созрел.</a:t>
            </a:r>
          </a:p>
        </p:txBody>
      </p:sp>
      <p:pic>
        <p:nvPicPr>
          <p:cNvPr id="39938" name="Picture 2" descr="C:\Users\~LOVELESS~\Desktop\800.jpg"/>
          <p:cNvPicPr>
            <a:picLocks noChangeAspect="1" noChangeArrowheads="1"/>
          </p:cNvPicPr>
          <p:nvPr/>
        </p:nvPicPr>
        <p:blipFill>
          <a:blip r:embed="rId2" cstate="print"/>
          <a:srcRect/>
          <a:stretch>
            <a:fillRect/>
          </a:stretch>
        </p:blipFill>
        <p:spPr bwMode="auto">
          <a:xfrm>
            <a:off x="395536" y="1484784"/>
            <a:ext cx="4352723" cy="3888432"/>
          </a:xfrm>
          <a:prstGeom prst="rect">
            <a:avLst/>
          </a:prstGeom>
          <a:noFill/>
          <a:effectLst>
            <a:glow rad="228600">
              <a:schemeClr val="accent6">
                <a:satMod val="175000"/>
                <a:alpha val="40000"/>
              </a:schemeClr>
            </a:glow>
            <a:softEdge rad="63500"/>
          </a:effectLst>
        </p:spPr>
      </p:pic>
    </p:spTree>
    <p:extLst>
      <p:ext uri="{BB962C8B-B14F-4D97-AF65-F5344CB8AC3E}">
        <p14:creationId xmlns:p14="http://schemas.microsoft.com/office/powerpoint/2010/main" val="238237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913"/>
            <a:ext cx="3635375" cy="6911975"/>
          </a:xfrm>
        </p:spPr>
        <p:txBody>
          <a:bodyPr>
            <a:normAutofit/>
          </a:bodyPr>
          <a:lstStyle/>
          <a:p>
            <a:pPr>
              <a:lnSpc>
                <a:spcPct val="80000"/>
              </a:lnSpc>
            </a:pPr>
            <a:r>
              <a:rPr lang="ru-RU" sz="2200" dirty="0">
                <a:solidFill>
                  <a:srgbClr val="E46C0A"/>
                </a:solidFill>
              </a:rPr>
              <a:t>На 10-ой неделе завершилось развитие глаз. Нос, уши, губы доведены природой до человеческого "стандарта". Самое главное - завершилось формирование рта и всего кишечного тракта: удлиняется, закручивается в петли кишечник, "оформляется" прямая кишка. Уже возможен акт глотания у плода. Сформированы оба полушария головного мозга, начинает развиваться мозжечок. Скоро ребенок будет двигаться не хаотично, а плавно, реагируя на движения матери и внешние шумы.</a:t>
            </a:r>
          </a:p>
        </p:txBody>
      </p:sp>
      <p:pic>
        <p:nvPicPr>
          <p:cNvPr id="31747" name="Picture 2" descr="C:\Users\~LOVELESS~\Desktop\49625803_LennartNilsson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1390650"/>
            <a:ext cx="56483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239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3800" y="188913"/>
            <a:ext cx="3816350" cy="6453187"/>
          </a:xfrm>
        </p:spPr>
        <p:txBody>
          <a:bodyPr>
            <a:normAutofit lnSpcReduction="10000"/>
          </a:bodyPr>
          <a:lstStyle/>
          <a:p>
            <a:pPr>
              <a:lnSpc>
                <a:spcPct val="90000"/>
              </a:lnSpc>
            </a:pPr>
            <a:r>
              <a:rPr lang="ru-RU" sz="2700"/>
              <a:t>На 11-ой неделе продолжается окостенение скелета. Начинает формироваться голосообразующий аппарат. Но голосовые связки пока не в состоянии вибрировать: слишком нежны! Дальнейшее развитие получают эндокринные железы, почки, печень. Формируются лимфоузлы.</a:t>
            </a:r>
          </a:p>
        </p:txBody>
      </p:sp>
      <p:pic>
        <p:nvPicPr>
          <p:cNvPr id="43012" name="Picture 4" descr="C:\Users\~LOVELESS~\Desktop\week12_2.jpg"/>
          <p:cNvPicPr>
            <a:picLocks noChangeAspect="1" noChangeArrowheads="1"/>
          </p:cNvPicPr>
          <p:nvPr/>
        </p:nvPicPr>
        <p:blipFill>
          <a:blip r:embed="rId2" cstate="print"/>
          <a:srcRect/>
          <a:stretch>
            <a:fillRect/>
          </a:stretch>
        </p:blipFill>
        <p:spPr bwMode="auto">
          <a:xfrm>
            <a:off x="323528" y="404664"/>
            <a:ext cx="4289976" cy="6021288"/>
          </a:xfrm>
          <a:prstGeom prst="rect">
            <a:avLst/>
          </a:prstGeom>
          <a:noFill/>
          <a:effectLst>
            <a:softEdge rad="127000"/>
          </a:effectLst>
        </p:spPr>
      </p:pic>
    </p:spTree>
    <p:extLst>
      <p:ext uri="{BB962C8B-B14F-4D97-AF65-F5344CB8AC3E}">
        <p14:creationId xmlns:p14="http://schemas.microsoft.com/office/powerpoint/2010/main" val="345236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333375"/>
            <a:ext cx="8435975" cy="2303463"/>
          </a:xfrm>
        </p:spPr>
        <p:txBody>
          <a:bodyPr rtlCol="0">
            <a:normAutofit/>
          </a:bodyPr>
          <a:lstStyle/>
          <a:p>
            <a:pPr fontAlgn="auto">
              <a:spcAft>
                <a:spcPts val="0"/>
              </a:spcAft>
              <a:buFont typeface="Arial" pitchFamily="34" charset="0"/>
              <a:buChar char="•"/>
              <a:defRPr/>
            </a:pPr>
            <a:r>
              <a:rPr lang="ru-RU" dirty="0">
                <a:solidFill>
                  <a:srgbClr val="FF0000"/>
                </a:solidFill>
              </a:rPr>
              <a:t>К концу 12-й недели заканчивается образование плаценты и сердце плода бьется с частотой 130-150 ударов в минуту (рост - 9 см). К концу третьего месяца внутриутробной жизни ребенок двигает ручками и ножками, сжимает кулачки, поворачивает головку, открывает рот, глотает, даже пробует сосать свой собственный пальчик. </a:t>
            </a:r>
          </a:p>
        </p:txBody>
      </p:sp>
      <p:pic>
        <p:nvPicPr>
          <p:cNvPr id="41987" name="Picture 3" descr="C:\Users\~LOVELESS~\Desktop\1324024700_nedonoshennyy-rebenok.jpg"/>
          <p:cNvPicPr>
            <a:picLocks noChangeAspect="1" noChangeArrowheads="1"/>
          </p:cNvPicPr>
          <p:nvPr/>
        </p:nvPicPr>
        <p:blipFill>
          <a:blip r:embed="rId2" cstate="print"/>
          <a:srcRect/>
          <a:stretch>
            <a:fillRect/>
          </a:stretch>
        </p:blipFill>
        <p:spPr bwMode="auto">
          <a:xfrm>
            <a:off x="1475656" y="2184249"/>
            <a:ext cx="5976664" cy="4673751"/>
          </a:xfrm>
          <a:prstGeom prst="rect">
            <a:avLst/>
          </a:prstGeom>
          <a:noFill/>
          <a:effectLst>
            <a:softEdge rad="635000"/>
          </a:effectLst>
        </p:spPr>
      </p:pic>
    </p:spTree>
    <p:extLst>
      <p:ext uri="{BB962C8B-B14F-4D97-AF65-F5344CB8AC3E}">
        <p14:creationId xmlns:p14="http://schemas.microsoft.com/office/powerpoint/2010/main" val="164294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2"/>
          <p:cNvSpPr>
            <a:spLocks noGrp="1"/>
          </p:cNvSpPr>
          <p:nvPr>
            <p:ph idx="1"/>
          </p:nvPr>
        </p:nvSpPr>
        <p:spPr/>
        <p:txBody>
          <a:bodyPr/>
          <a:lstStyle/>
          <a:p>
            <a:endParaRPr lang="ru-RU"/>
          </a:p>
        </p:txBody>
      </p:sp>
      <p:pic>
        <p:nvPicPr>
          <p:cNvPr id="26627" name="Picture 2" descr="C:\Users\~LOVELESS~\Desktop\54057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840105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66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LOVELESS~\Desktop\childbir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4932363" y="333375"/>
            <a:ext cx="4211637" cy="6048375"/>
          </a:xfrm>
        </p:spPr>
        <p:txBody>
          <a:bodyPr>
            <a:normAutofit/>
          </a:bodyPr>
          <a:lstStyle/>
          <a:p>
            <a:pPr>
              <a:lnSpc>
                <a:spcPct val="80000"/>
              </a:lnSpc>
            </a:pPr>
            <a:r>
              <a:rPr lang="ru-RU" sz="2500" dirty="0"/>
              <a:t>Внутриутробное развитие у человека продолжается 38-40 недель. После его завершение наступают роды. Процесс родов регулируется гормонами, которые вызывают сокращение матки и изгнание плода. С момента рождения у ребенка начинаются самостоятельное дыхание и функционирование пищеварительной и выделительной систем.</a:t>
            </a:r>
          </a:p>
          <a:p>
            <a:pPr>
              <a:lnSpc>
                <a:spcPct val="80000"/>
              </a:lnSpc>
            </a:pPr>
            <a:endParaRPr lang="ru-RU" sz="2500" dirty="0"/>
          </a:p>
        </p:txBody>
      </p:sp>
    </p:spTree>
    <p:extLst>
      <p:ext uri="{BB962C8B-B14F-4D97-AF65-F5344CB8AC3E}">
        <p14:creationId xmlns:p14="http://schemas.microsoft.com/office/powerpoint/2010/main" val="2136092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219256" cy="828010"/>
          </a:xfrm>
        </p:spPr>
        <p:txBody>
          <a:bodyPr/>
          <a:lstStyle/>
          <a:p>
            <a:r>
              <a:rPr lang="ru-RU" dirty="0"/>
              <a:t>Тип развития человека</a:t>
            </a:r>
          </a:p>
        </p:txBody>
      </p:sp>
      <p:sp>
        <p:nvSpPr>
          <p:cNvPr id="3" name="Объект 2"/>
          <p:cNvSpPr>
            <a:spLocks noGrp="1"/>
          </p:cNvSpPr>
          <p:nvPr>
            <p:ph idx="1"/>
          </p:nvPr>
        </p:nvSpPr>
        <p:spPr>
          <a:xfrm>
            <a:off x="457200" y="1196752"/>
            <a:ext cx="7620000" cy="4929411"/>
          </a:xfrm>
        </p:spPr>
        <p:txBody>
          <a:bodyPr>
            <a:normAutofit fontScale="70000" lnSpcReduction="20000"/>
          </a:bodyPr>
          <a:lstStyle/>
          <a:p>
            <a:r>
              <a:rPr lang="ru-RU" dirty="0"/>
              <a:t>Эмбриональное развитие человека протекает по резко-</a:t>
            </a:r>
            <a:r>
              <a:rPr lang="ru-RU" dirty="0" err="1"/>
              <a:t>меробластическому</a:t>
            </a:r>
            <a:r>
              <a:rPr lang="ru-RU" dirty="0"/>
              <a:t> типу – </a:t>
            </a:r>
            <a:r>
              <a:rPr lang="ru-RU" dirty="0" err="1"/>
              <a:t>алецитальная</a:t>
            </a:r>
            <a:r>
              <a:rPr lang="ru-RU" dirty="0"/>
              <a:t> яйцеклетка, имеющая очень мало трофического материала вынуждена очень рано устанавливать связи с материнским организмом, чтобы через них получать трофический и регуляторный материал. Поэтому уже в процессе дробления и особенно в первой фазе гаструляции происходит выделение и обособление внезародышевого материала, из которого будут формироваться провизорные (временные) органы (желточный мешок, амнион, хорион), обеспечивающие процесс развития.</a:t>
            </a:r>
          </a:p>
          <a:p>
            <a:r>
              <a:rPr lang="ru-RU" dirty="0"/>
              <a:t>Вторично, только на 15 день в результате второй фазы гаструляции обособляется материал для зародыша и формируется его тело.</a:t>
            </a:r>
          </a:p>
          <a:p>
            <a:r>
              <a:rPr lang="ru-RU" dirty="0"/>
              <a:t>Внутренние и внешние факторы развития:</a:t>
            </a:r>
          </a:p>
          <a:p>
            <a:r>
              <a:rPr lang="ru-RU" dirty="0"/>
              <a:t>По статистике на 1000 зачатий погибают 300; на первом месяце беременности 200; на последнем месяце – 7.</a:t>
            </a:r>
          </a:p>
          <a:p>
            <a:r>
              <a:rPr lang="ru-RU" dirty="0"/>
              <a:t>Критические периоды развития:</a:t>
            </a:r>
          </a:p>
          <a:p>
            <a:r>
              <a:rPr lang="ru-RU" dirty="0"/>
              <a:t>1.этапы формирования половых клеток;</a:t>
            </a:r>
          </a:p>
          <a:p>
            <a:r>
              <a:rPr lang="ru-RU" dirty="0"/>
              <a:t>2.1-ая неделя;</a:t>
            </a:r>
          </a:p>
          <a:p>
            <a:r>
              <a:rPr lang="ru-RU" dirty="0"/>
              <a:t>3.период имплантации;</a:t>
            </a:r>
          </a:p>
          <a:p>
            <a:r>
              <a:rPr lang="ru-RU" dirty="0"/>
              <a:t>4.до 15-го дня (вторая фаза гаструляции) – уродства;</a:t>
            </a:r>
          </a:p>
          <a:p>
            <a:r>
              <a:rPr lang="ru-RU" dirty="0"/>
              <a:t>5.2-ой месяц – ранний органогенез – дисплазии;</a:t>
            </a:r>
          </a:p>
          <a:p>
            <a:endParaRPr lang="ru-RU" dirty="0"/>
          </a:p>
          <a:p>
            <a:endParaRPr lang="ru-RU" dirty="0"/>
          </a:p>
        </p:txBody>
      </p:sp>
    </p:spTree>
    <p:extLst>
      <p:ext uri="{BB962C8B-B14F-4D97-AF65-F5344CB8AC3E}">
        <p14:creationId xmlns:p14="http://schemas.microsoft.com/office/powerpoint/2010/main" val="39191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6112"/>
            <a:ext cx="8856984" cy="748592"/>
          </a:xfrm>
        </p:spPr>
        <p:txBody>
          <a:bodyPr>
            <a:noAutofit/>
          </a:bodyPr>
          <a:lstStyle/>
          <a:p>
            <a:r>
              <a:rPr lang="ru-RU" sz="3200" dirty="0"/>
              <a:t>Характеристика половых клеток</a:t>
            </a:r>
          </a:p>
        </p:txBody>
      </p:sp>
      <p:pic>
        <p:nvPicPr>
          <p:cNvPr id="4" name="Picture 2" descr="C:\Users\ksusha\Downloads\Spermatozoid&amp;Yaicekletka.jpg"/>
          <p:cNvPicPr>
            <a:picLocks noGrp="1" noChangeAspect="1" noChangeArrowheads="1"/>
          </p:cNvPicPr>
          <p:nvPr>
            <p:ph idx="1"/>
          </p:nvPr>
        </p:nvPicPr>
        <p:blipFill>
          <a:blip r:embed="rId3" cstate="print"/>
          <a:srcRect/>
          <a:stretch>
            <a:fillRect/>
          </a:stretch>
        </p:blipFill>
        <p:spPr bwMode="auto">
          <a:xfrm>
            <a:off x="1691680" y="692696"/>
            <a:ext cx="5256584" cy="6048672"/>
          </a:xfrm>
          <a:prstGeom prst="rect">
            <a:avLst/>
          </a:prstGeom>
          <a:noFill/>
        </p:spPr>
      </p:pic>
    </p:spTree>
    <p:extLst>
      <p:ext uri="{BB962C8B-B14F-4D97-AF65-F5344CB8AC3E}">
        <p14:creationId xmlns:p14="http://schemas.microsoft.com/office/powerpoint/2010/main" val="1731597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457201" y="1600200"/>
            <a:ext cx="2674640" cy="4781128"/>
          </a:xfrm>
        </p:spPr>
        <p:txBody>
          <a:bodyPr/>
          <a:lstStyle/>
          <a:p>
            <a:r>
              <a:rPr lang="ru-RU" dirty="0"/>
              <a:t>а – анамнии; б – </a:t>
            </a:r>
            <a:r>
              <a:rPr lang="ru-RU" dirty="0" err="1"/>
              <a:t>неплацентарные</a:t>
            </a:r>
            <a:r>
              <a:rPr lang="ru-RU" dirty="0"/>
              <a:t> амниоты; в – плацентарные амниоты; 1 – зародыш; 2 – желточный мешок; 3 – амнион; 4 – аллантоис; 5 - хорион; 6 – ворсины хориона; 7 – плацента; 8 – пупочный канатик; 9 - редуцированный желточный мешок; 10 – редуцированный аллантоис.</a:t>
            </a:r>
          </a:p>
          <a:p>
            <a:endParaRPr lang="ru-RU" dirty="0"/>
          </a:p>
        </p:txBody>
      </p:sp>
      <p:sp>
        <p:nvSpPr>
          <p:cNvPr id="4" name="Заголовок 3"/>
          <p:cNvSpPr>
            <a:spLocks noGrp="1"/>
          </p:cNvSpPr>
          <p:nvPr>
            <p:ph type="title"/>
          </p:nvPr>
        </p:nvSpPr>
        <p:spPr/>
        <p:txBody>
          <a:bodyPr>
            <a:normAutofit fontScale="90000"/>
          </a:bodyPr>
          <a:lstStyle/>
          <a:p>
            <a:r>
              <a:rPr lang="ru-RU" b="1" dirty="0"/>
              <a:t>Провизорные органы позвоночных</a:t>
            </a:r>
            <a:endParaRPr lang="ru-RU" dirty="0"/>
          </a:p>
        </p:txBody>
      </p:sp>
      <p:pic>
        <p:nvPicPr>
          <p:cNvPr id="7" name="Picture 2"/>
          <p:cNvPicPr>
            <a:picLocks noGrp="1" noChangeAspect="1" noChangeArrowheads="1"/>
          </p:cNvPicPr>
          <p:nvPr>
            <p:ph idx="1"/>
          </p:nvPr>
        </p:nvPicPr>
        <p:blipFill>
          <a:blip r:embed="rId3" cstate="print"/>
          <a:srcRect/>
          <a:stretch>
            <a:fillRect/>
          </a:stretch>
        </p:blipFill>
        <p:spPr bwMode="auto">
          <a:xfrm>
            <a:off x="3491880" y="1484784"/>
            <a:ext cx="5400600" cy="5040559"/>
          </a:xfrm>
          <a:prstGeom prst="rect">
            <a:avLst/>
          </a:prstGeom>
          <a:noFill/>
          <a:ln w="9525">
            <a:noFill/>
            <a:miter lim="800000"/>
            <a:headEnd/>
            <a:tailEnd/>
          </a:ln>
        </p:spPr>
      </p:pic>
    </p:spTree>
    <p:extLst>
      <p:ext uri="{BB962C8B-B14F-4D97-AF65-F5344CB8AC3E}">
        <p14:creationId xmlns:p14="http://schemas.microsoft.com/office/powerpoint/2010/main" val="3811371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147248" cy="828010"/>
          </a:xfrm>
        </p:spPr>
        <p:txBody>
          <a:bodyPr/>
          <a:lstStyle/>
          <a:p>
            <a:r>
              <a:rPr lang="ru-RU" dirty="0"/>
              <a:t>Плацента человека</a:t>
            </a:r>
          </a:p>
        </p:txBody>
      </p:sp>
      <p:pic>
        <p:nvPicPr>
          <p:cNvPr id="1026" name="Picture 2" descr="C:\Users\Гистология3\Desktop\эмбриология\ПЛАЦЕНТА\placenta-0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4464496"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Гистология3\Desktop\эмбриология\ПЛАЦЕНТА\ЧАСТИ.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932041" y="1340768"/>
            <a:ext cx="403244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7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LOVELESS~\Desktop\Elephant-Fet-19mo_550x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2338"/>
            <a:ext cx="91440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Содержимое 2"/>
          <p:cNvSpPr>
            <a:spLocks noGrp="1"/>
          </p:cNvSpPr>
          <p:nvPr>
            <p:ph idx="1"/>
          </p:nvPr>
        </p:nvSpPr>
        <p:spPr>
          <a:xfrm>
            <a:off x="0" y="0"/>
            <a:ext cx="9144000" cy="1125538"/>
          </a:xfrm>
          <a:solidFill>
            <a:srgbClr val="FF99CC"/>
          </a:solidFill>
        </p:spPr>
        <p:txBody>
          <a:bodyPr/>
          <a:lstStyle/>
          <a:p>
            <a:pPr marL="1588" indent="0" algn="ctr">
              <a:spcBef>
                <a:spcPct val="0"/>
              </a:spcBef>
              <a:buFont typeface="Arial" charset="0"/>
              <a:buNone/>
            </a:pPr>
            <a:r>
              <a:rPr lang="ru-RU" sz="2800" b="1" i="1"/>
              <a:t>Внутриутробное развитие млекопитающих очень сходно с человеческим:</a:t>
            </a:r>
          </a:p>
        </p:txBody>
      </p:sp>
    </p:spTree>
    <p:extLst>
      <p:ext uri="{BB962C8B-B14F-4D97-AF65-F5344CB8AC3E}">
        <p14:creationId xmlns:p14="http://schemas.microsoft.com/office/powerpoint/2010/main" val="1208611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a:p>
        </p:txBody>
      </p:sp>
      <p:sp>
        <p:nvSpPr>
          <p:cNvPr id="37891" name="Содержимое 2"/>
          <p:cNvSpPr>
            <a:spLocks noGrp="1"/>
          </p:cNvSpPr>
          <p:nvPr>
            <p:ph idx="1"/>
          </p:nvPr>
        </p:nvSpPr>
        <p:spPr/>
        <p:txBody>
          <a:bodyPr/>
          <a:lstStyle/>
          <a:p>
            <a:endParaRPr lang="ru-RU"/>
          </a:p>
        </p:txBody>
      </p:sp>
      <p:pic>
        <p:nvPicPr>
          <p:cNvPr id="37892" name="Picture 2" descr="C:\Users\~LOVELESS~\Desktop\Dolphin-8-9-mo_550x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066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endParaRPr lang="ru-RU"/>
          </a:p>
        </p:txBody>
      </p:sp>
      <p:sp>
        <p:nvSpPr>
          <p:cNvPr id="38915" name="Содержимое 2"/>
          <p:cNvSpPr>
            <a:spLocks noGrp="1"/>
          </p:cNvSpPr>
          <p:nvPr>
            <p:ph idx="1"/>
          </p:nvPr>
        </p:nvSpPr>
        <p:spPr/>
        <p:txBody>
          <a:bodyPr/>
          <a:lstStyle/>
          <a:p>
            <a:endParaRPr lang="ru-RU"/>
          </a:p>
        </p:txBody>
      </p:sp>
      <p:pic>
        <p:nvPicPr>
          <p:cNvPr id="38916" name="Picture 2" descr="C:\Users\~LOVELESS~\Desktop\Dog-Fetus-60_550x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118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ksusha\Downloads\mutations2.jpg"/>
          <p:cNvPicPr>
            <a:picLocks noChangeAspect="1" noChangeArrowheads="1"/>
          </p:cNvPicPr>
          <p:nvPr/>
        </p:nvPicPr>
        <p:blipFill>
          <a:blip r:embed="rId2" cstate="print"/>
          <a:srcRect/>
          <a:stretch>
            <a:fillRect/>
          </a:stretch>
        </p:blipFill>
        <p:spPr bwMode="auto">
          <a:xfrm>
            <a:off x="0" y="1340768"/>
            <a:ext cx="9001149" cy="5162153"/>
          </a:xfrm>
          <a:prstGeom prst="rect">
            <a:avLst/>
          </a:prstGeom>
          <a:noFill/>
        </p:spPr>
      </p:pic>
    </p:spTree>
    <p:extLst>
      <p:ext uri="{BB962C8B-B14F-4D97-AF65-F5344CB8AC3E}">
        <p14:creationId xmlns:p14="http://schemas.microsoft.com/office/powerpoint/2010/main" val="2623323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susha\Downloads\mutations3.jpg"/>
          <p:cNvPicPr>
            <a:picLocks noChangeAspect="1" noChangeArrowheads="1"/>
          </p:cNvPicPr>
          <p:nvPr/>
        </p:nvPicPr>
        <p:blipFill>
          <a:blip r:embed="rId2" cstate="print"/>
          <a:srcRect/>
          <a:stretch>
            <a:fillRect/>
          </a:stretch>
        </p:blipFill>
        <p:spPr bwMode="auto">
          <a:xfrm>
            <a:off x="56533" y="620688"/>
            <a:ext cx="8763939" cy="5616624"/>
          </a:xfrm>
          <a:prstGeom prst="rect">
            <a:avLst/>
          </a:prstGeom>
          <a:noFill/>
        </p:spPr>
      </p:pic>
    </p:spTree>
    <p:extLst>
      <p:ext uri="{BB962C8B-B14F-4D97-AF65-F5344CB8AC3E}">
        <p14:creationId xmlns:p14="http://schemas.microsoft.com/office/powerpoint/2010/main" val="1659537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ksusha\Downloads\mutations5.jpg"/>
          <p:cNvPicPr>
            <a:picLocks noChangeAspect="1" noChangeArrowheads="1"/>
          </p:cNvPicPr>
          <p:nvPr/>
        </p:nvPicPr>
        <p:blipFill>
          <a:blip r:embed="rId2" cstate="print"/>
          <a:srcRect/>
          <a:stretch>
            <a:fillRect/>
          </a:stretch>
        </p:blipFill>
        <p:spPr bwMode="auto">
          <a:xfrm>
            <a:off x="251520" y="1556792"/>
            <a:ext cx="8640960" cy="4032448"/>
          </a:xfrm>
          <a:prstGeom prst="rect">
            <a:avLst/>
          </a:prstGeom>
          <a:noFill/>
        </p:spPr>
      </p:pic>
      <p:sp>
        <p:nvSpPr>
          <p:cNvPr id="5" name="Прямоугольник 4"/>
          <p:cNvSpPr/>
          <p:nvPr/>
        </p:nvSpPr>
        <p:spPr>
          <a:xfrm>
            <a:off x="683568" y="548680"/>
            <a:ext cx="8064896" cy="707886"/>
          </a:xfrm>
          <a:prstGeom prst="rect">
            <a:avLst/>
          </a:prstGeom>
        </p:spPr>
        <p:txBody>
          <a:bodyPr wrap="square">
            <a:spAutoFit/>
          </a:bodyPr>
          <a:lstStyle/>
          <a:p>
            <a:r>
              <a:rPr lang="ru-RU" sz="2000" dirty="0"/>
              <a:t>Синдром Дауна (</a:t>
            </a:r>
            <a:r>
              <a:rPr lang="ru-RU" sz="2000" dirty="0" err="1"/>
              <a:t>трисомия</a:t>
            </a:r>
            <a:r>
              <a:rPr lang="ru-RU" sz="2000" dirty="0"/>
              <a:t> по 21 паре хромосом, геном – 47 хромосом</a:t>
            </a:r>
            <a:r>
              <a:rPr lang="ru-RU" dirty="0"/>
              <a:t>).</a:t>
            </a:r>
          </a:p>
        </p:txBody>
      </p:sp>
    </p:spTree>
    <p:extLst>
      <p:ext uri="{BB962C8B-B14F-4D97-AF65-F5344CB8AC3E}">
        <p14:creationId xmlns:p14="http://schemas.microsoft.com/office/powerpoint/2010/main" val="1977742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p:txBody>
          <a:bodyPr>
            <a:normAutofit fontScale="92500" lnSpcReduction="10000"/>
          </a:bodyPr>
          <a:lstStyle/>
          <a:p>
            <a:r>
              <a:rPr lang="ru-RU" dirty="0"/>
              <a:t>Экстракорпоральное оплодотворение (от лат. </a:t>
            </a:r>
            <a:r>
              <a:rPr lang="ru-RU" i="1" dirty="0" err="1"/>
              <a:t>extra</a:t>
            </a:r>
            <a:r>
              <a:rPr lang="ru-RU" i="1" dirty="0"/>
              <a:t> — снаружи, вне</a:t>
            </a:r>
            <a:r>
              <a:rPr lang="ru-RU" dirty="0"/>
              <a:t> и лат. </a:t>
            </a:r>
            <a:r>
              <a:rPr lang="ru-RU" i="1" dirty="0" err="1"/>
              <a:t>corpus</a:t>
            </a:r>
            <a:r>
              <a:rPr lang="ru-RU" i="1" dirty="0"/>
              <a:t> — тело, то есть оплодотворение вне тела</a:t>
            </a:r>
            <a:r>
              <a:rPr lang="ru-RU" dirty="0"/>
              <a:t>, сокр. </a:t>
            </a:r>
            <a:r>
              <a:rPr lang="ru-RU" i="1" dirty="0"/>
              <a:t>ЭКО́</a:t>
            </a:r>
            <a:r>
              <a:rPr lang="ru-RU" dirty="0"/>
              <a:t>) — вспомогательная репродуктивная технология, используемая в случае бесплодия. Синонимы: «оплодотворение в пробирке», «оплодотворение </a:t>
            </a:r>
            <a:r>
              <a:rPr lang="ru-RU" i="1" dirty="0" err="1"/>
              <a:t>in</a:t>
            </a:r>
            <a:r>
              <a:rPr lang="ru-RU" i="1" dirty="0"/>
              <a:t> </a:t>
            </a:r>
            <a:r>
              <a:rPr lang="ru-RU" i="1" dirty="0" err="1"/>
              <a:t>vitro</a:t>
            </a:r>
            <a:r>
              <a:rPr lang="ru-RU" dirty="0"/>
              <a:t>», «искусственное оплодотворение», в английском языке обозначается аббревиатурой IVF (</a:t>
            </a:r>
            <a:r>
              <a:rPr lang="ru-RU" i="1" dirty="0" err="1"/>
              <a:t>in</a:t>
            </a:r>
            <a:r>
              <a:rPr lang="ru-RU" i="1" dirty="0"/>
              <a:t> </a:t>
            </a:r>
            <a:r>
              <a:rPr lang="ru-RU" i="1" dirty="0" err="1"/>
              <a:t>vitro</a:t>
            </a:r>
            <a:r>
              <a:rPr lang="ru-RU" i="1" dirty="0"/>
              <a:t> </a:t>
            </a:r>
            <a:r>
              <a:rPr lang="ru-RU" dirty="0" err="1"/>
              <a:t>fertilisation</a:t>
            </a:r>
            <a:r>
              <a:rPr lang="ru-RU" dirty="0"/>
              <a:t>). </a:t>
            </a:r>
          </a:p>
          <a:p>
            <a:endParaRPr lang="ru-RU" dirty="0"/>
          </a:p>
        </p:txBody>
      </p:sp>
      <p:sp>
        <p:nvSpPr>
          <p:cNvPr id="4" name="Заголовок 3"/>
          <p:cNvSpPr>
            <a:spLocks noGrp="1"/>
          </p:cNvSpPr>
          <p:nvPr>
            <p:ph type="title"/>
          </p:nvPr>
        </p:nvSpPr>
        <p:spPr/>
        <p:txBody>
          <a:bodyPr>
            <a:normAutofit fontScale="90000"/>
          </a:bodyPr>
          <a:lstStyle/>
          <a:p>
            <a:r>
              <a:rPr lang="ru-RU" dirty="0"/>
              <a:t>Экстракорпоральное оплодотворение</a:t>
            </a:r>
          </a:p>
        </p:txBody>
      </p:sp>
      <p:pic>
        <p:nvPicPr>
          <p:cNvPr id="7" name="Picture 4" descr="images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844824"/>
            <a:ext cx="5256584"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332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3622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905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8"/>
          <p:cNvSpPr txBox="1">
            <a:spLocks noChangeArrowheads="1"/>
          </p:cNvSpPr>
          <p:nvPr/>
        </p:nvSpPr>
        <p:spPr bwMode="auto">
          <a:xfrm>
            <a:off x="990600" y="4572000"/>
            <a:ext cx="563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t>Доктор Патрик Степто, гинеколог в Олдемской больнице, и доктор Роберт Эдвардс, физиолог в Кембриджском университете с 1966 года активно искали возможность альтернативного зачатия.  </a:t>
            </a:r>
          </a:p>
        </p:txBody>
      </p:sp>
    </p:spTree>
    <p:extLst>
      <p:ext uri="{BB962C8B-B14F-4D97-AF65-F5344CB8AC3E}">
        <p14:creationId xmlns:p14="http://schemas.microsoft.com/office/powerpoint/2010/main" val="202754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236" y="0"/>
            <a:ext cx="8902260" cy="2204863"/>
          </a:xfrm>
        </p:spPr>
        <p:txBody>
          <a:bodyPr>
            <a:normAutofit fontScale="90000"/>
          </a:bodyPr>
          <a:lstStyle/>
          <a:p>
            <a:pPr>
              <a:spcBef>
                <a:spcPts val="0"/>
              </a:spcBef>
              <a:defRPr/>
            </a:pPr>
            <a:br>
              <a:rPr lang="ru-RU" sz="1800" b="1" dirty="0">
                <a:solidFill>
                  <a:schemeClr val="tx1"/>
                </a:solidFill>
              </a:rPr>
            </a:br>
            <a:br>
              <a:rPr lang="ru-RU" sz="1800" b="1" dirty="0">
                <a:solidFill>
                  <a:schemeClr val="tx1"/>
                </a:solidFill>
              </a:rPr>
            </a:br>
            <a:br>
              <a:rPr lang="ru-RU" sz="1800" b="1" dirty="0">
                <a:solidFill>
                  <a:schemeClr val="tx1"/>
                </a:solidFill>
              </a:rPr>
            </a:br>
            <a:br>
              <a:rPr lang="ru-RU" sz="1800" b="1" dirty="0">
                <a:solidFill>
                  <a:schemeClr val="tx1"/>
                </a:solidFill>
              </a:rPr>
            </a:br>
            <a:br>
              <a:rPr lang="ru-RU" sz="1800" b="1" dirty="0">
                <a:solidFill>
                  <a:schemeClr val="tx1"/>
                </a:solidFill>
              </a:rPr>
            </a:br>
            <a:br>
              <a:rPr lang="ru-RU" sz="1800" b="1" dirty="0">
                <a:solidFill>
                  <a:schemeClr val="tx1"/>
                </a:solidFill>
              </a:rPr>
            </a:br>
            <a:r>
              <a:rPr lang="ru-RU" b="1" dirty="0">
                <a:solidFill>
                  <a:srgbClr val="FF0000"/>
                </a:solidFill>
              </a:rPr>
              <a:t>1.</a:t>
            </a:r>
            <a:r>
              <a:rPr lang="ru-RU" b="1" dirty="0">
                <a:solidFill>
                  <a:schemeClr val="tx1"/>
                </a:solidFill>
              </a:rPr>
              <a:t> </a:t>
            </a:r>
            <a:r>
              <a:rPr lang="ru-RU" b="1" dirty="0">
                <a:solidFill>
                  <a:srgbClr val="FF0000"/>
                </a:solidFill>
              </a:rPr>
              <a:t>Оплодотворение </a:t>
            </a:r>
            <a:br>
              <a:rPr lang="ru-RU" b="1" dirty="0">
                <a:solidFill>
                  <a:srgbClr val="FF0000"/>
                </a:solidFill>
              </a:rPr>
            </a:br>
            <a:r>
              <a:rPr lang="ru-RU" sz="1800" b="1" dirty="0">
                <a:solidFill>
                  <a:srgbClr val="FF0000"/>
                </a:solidFill>
              </a:rPr>
              <a:t>процесс взаимной ассимиляции мужской и женской половой клетки с восстановлением диплоидного набора хромосом и образованием одноклеточного зародыша – зиготы</a:t>
            </a:r>
            <a:br>
              <a:rPr lang="ru-RU" sz="4000" dirty="0">
                <a:solidFill>
                  <a:srgbClr val="FF0000"/>
                </a:solidFill>
              </a:rPr>
            </a:br>
            <a:endParaRPr lang="ru-RU" sz="4000" dirty="0"/>
          </a:p>
        </p:txBody>
      </p:sp>
      <p:sp>
        <p:nvSpPr>
          <p:cNvPr id="3" name="Содержимое 2"/>
          <p:cNvSpPr>
            <a:spLocks noGrp="1"/>
          </p:cNvSpPr>
          <p:nvPr>
            <p:ph idx="1"/>
          </p:nvPr>
        </p:nvSpPr>
        <p:spPr>
          <a:xfrm>
            <a:off x="5292080" y="2348880"/>
            <a:ext cx="3384078" cy="388938"/>
          </a:xfrm>
        </p:spPr>
        <p:txBody>
          <a:bodyPr>
            <a:normAutofit/>
          </a:bodyPr>
          <a:lstStyle/>
          <a:p>
            <a:pPr>
              <a:lnSpc>
                <a:spcPct val="80000"/>
              </a:lnSpc>
            </a:pPr>
            <a:r>
              <a:rPr lang="ru-RU" sz="2200" b="1" i="1" dirty="0"/>
              <a:t>Оплодотворение </a:t>
            </a:r>
          </a:p>
        </p:txBody>
      </p:sp>
      <p:pic>
        <p:nvPicPr>
          <p:cNvPr id="1027" name="Picture 3" descr="C:\Users\~LOVELESS~\Desktop\0_21b68_12d108bb_L.jpg"/>
          <p:cNvPicPr>
            <a:picLocks noChangeAspect="1" noChangeArrowheads="1"/>
          </p:cNvPicPr>
          <p:nvPr/>
        </p:nvPicPr>
        <p:blipFill>
          <a:blip r:embed="rId3" cstate="print"/>
          <a:srcRect/>
          <a:stretch>
            <a:fillRect/>
          </a:stretch>
        </p:blipFill>
        <p:spPr bwMode="auto">
          <a:xfrm>
            <a:off x="4572000" y="3140968"/>
            <a:ext cx="4318331" cy="3425383"/>
          </a:xfrm>
          <a:prstGeom prst="rect">
            <a:avLst/>
          </a:prstGeom>
          <a:noFill/>
          <a:effectLst>
            <a:glow rad="228600">
              <a:schemeClr val="accent4">
                <a:satMod val="175000"/>
                <a:alpha val="40000"/>
              </a:schemeClr>
            </a:glow>
          </a:effectLst>
        </p:spPr>
      </p:pic>
      <p:pic>
        <p:nvPicPr>
          <p:cNvPr id="1028" name="Picture 4" descr="C:\Users\~LOVELESS~\Desktop\0_207c1_8122d6fb_L.jpg"/>
          <p:cNvPicPr>
            <a:picLocks noChangeAspect="1" noChangeArrowheads="1"/>
          </p:cNvPicPr>
          <p:nvPr/>
        </p:nvPicPr>
        <p:blipFill>
          <a:blip r:embed="rId4" cstate="print"/>
          <a:srcRect/>
          <a:stretch>
            <a:fillRect/>
          </a:stretch>
        </p:blipFill>
        <p:spPr bwMode="auto">
          <a:xfrm>
            <a:off x="134236" y="2443056"/>
            <a:ext cx="4176464" cy="3312368"/>
          </a:xfrm>
          <a:prstGeom prst="rect">
            <a:avLst/>
          </a:prstGeom>
          <a:noFill/>
          <a:effectLst>
            <a:glow rad="228600">
              <a:schemeClr val="accent5">
                <a:satMod val="175000"/>
                <a:alpha val="40000"/>
              </a:schemeClr>
            </a:glow>
          </a:effectLst>
        </p:spPr>
      </p:pic>
      <p:sp>
        <p:nvSpPr>
          <p:cNvPr id="4102" name="Прямоугольник 8"/>
          <p:cNvSpPr>
            <a:spLocks noChangeArrowheads="1"/>
          </p:cNvSpPr>
          <p:nvPr/>
        </p:nvSpPr>
        <p:spPr bwMode="auto">
          <a:xfrm>
            <a:off x="236150" y="5755424"/>
            <a:ext cx="38877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17463" algn="ctr"/>
            <a:r>
              <a:rPr lang="ru-RU" sz="2000" i="1" dirty="0">
                <a:latin typeface="Calibri" pitchFamily="34" charset="0"/>
              </a:rPr>
              <a:t>Происходит в маточной трубе, где ядро яйцеклетки сливается с ядром сперматозоида.</a:t>
            </a:r>
          </a:p>
        </p:txBody>
      </p:sp>
    </p:spTree>
    <p:extLst>
      <p:ext uri="{BB962C8B-B14F-4D97-AF65-F5344CB8AC3E}">
        <p14:creationId xmlns:p14="http://schemas.microsoft.com/office/powerpoint/2010/main" val="2660090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5517232"/>
            <a:ext cx="8183562" cy="1052512"/>
          </a:xfrm>
        </p:spPr>
        <p:txBody>
          <a:bodyPr>
            <a:normAutofit fontScale="90000"/>
          </a:bodyPr>
          <a:lstStyle/>
          <a:p>
            <a:pPr fontAlgn="auto">
              <a:spcAft>
                <a:spcPts val="0"/>
              </a:spcAft>
              <a:defRPr/>
            </a:pPr>
            <a:r>
              <a:rPr lang="ru-RU" dirty="0">
                <a:solidFill>
                  <a:schemeClr val="accent1">
                    <a:tint val="88000"/>
                    <a:satMod val="150000"/>
                  </a:schemeClr>
                </a:solidFill>
              </a:rPr>
              <a:t>Первый ребенок из пробирки</a:t>
            </a:r>
          </a:p>
        </p:txBody>
      </p:sp>
      <p:pic>
        <p:nvPicPr>
          <p:cNvPr id="15363" name="Picture 5" descr="28271-002741-318cef4ae8c558d4090f580990bf43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260648"/>
            <a:ext cx="4179888" cy="5562600"/>
          </a:xfrm>
        </p:spPr>
      </p:pic>
      <p:sp>
        <p:nvSpPr>
          <p:cNvPr id="15364" name="Text Box 7"/>
          <p:cNvSpPr txBox="1">
            <a:spLocks noChangeArrowheads="1"/>
          </p:cNvSpPr>
          <p:nvPr/>
        </p:nvSpPr>
        <p:spPr bwMode="auto">
          <a:xfrm>
            <a:off x="5181600" y="2209800"/>
            <a:ext cx="3962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sz="2400"/>
              <a:t>25 июля 1978 года, в Великобритании родился первый в мире ребенок "из пробирки" - Луиза Джой Браун. </a:t>
            </a:r>
          </a:p>
        </p:txBody>
      </p:sp>
    </p:spTree>
    <p:extLst>
      <p:ext uri="{BB962C8B-B14F-4D97-AF65-F5344CB8AC3E}">
        <p14:creationId xmlns:p14="http://schemas.microsoft.com/office/powerpoint/2010/main" val="1417341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282339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1150"/>
            <a:ext cx="8153400" cy="65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363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EK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010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68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5738"/>
            <a:ext cx="88392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935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Nd9GcQXzEjB6xR3k62fUspNvEoMdvhE6vjP_GySRg2mTBi-4XWJxi_4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313"/>
            <a:ext cx="83820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862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563"/>
            <a:ext cx="914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3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image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0813"/>
            <a:ext cx="7239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717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3238" y="4983163"/>
            <a:ext cx="8183562" cy="1052512"/>
          </a:xfrm>
        </p:spPr>
        <p:txBody>
          <a:bodyPr/>
          <a:lstStyle/>
          <a:p>
            <a:pPr fontAlgn="auto">
              <a:spcAft>
                <a:spcPts val="0"/>
              </a:spcAft>
              <a:defRPr/>
            </a:pPr>
            <a:r>
              <a:rPr lang="ru-RU" dirty="0">
                <a:solidFill>
                  <a:schemeClr val="accent1">
                    <a:tint val="88000"/>
                    <a:satMod val="150000"/>
                  </a:schemeClr>
                </a:solidFill>
              </a:rPr>
              <a:t>Процедура ЭКО</a:t>
            </a:r>
          </a:p>
        </p:txBody>
      </p:sp>
      <p:sp>
        <p:nvSpPr>
          <p:cNvPr id="19460" name="Rectangle 4"/>
          <p:cNvSpPr>
            <a:spLocks noGrp="1" noChangeArrowheads="1"/>
          </p:cNvSpPr>
          <p:nvPr>
            <p:ph idx="1"/>
          </p:nvPr>
        </p:nvSpPr>
        <p:spPr>
          <a:xfrm>
            <a:off x="503238" y="530225"/>
            <a:ext cx="8183562" cy="4187825"/>
          </a:xfrm>
        </p:spPr>
        <p:txBody>
          <a:bodyPr>
            <a:normAutofit fontScale="92500" lnSpcReduction="20000"/>
          </a:bodyPr>
          <a:lstStyle/>
          <a:p>
            <a:pPr marL="265176" indent="-265176">
              <a:spcAft>
                <a:spcPts val="0"/>
              </a:spcAft>
              <a:defRPr/>
            </a:pPr>
            <a:r>
              <a:rPr lang="ru-RU" sz="2400" dirty="0"/>
              <a:t>    </a:t>
            </a:r>
            <a:r>
              <a:rPr lang="ru-RU" sz="2400" dirty="0">
                <a:solidFill>
                  <a:srgbClr val="FF0000"/>
                </a:solidFill>
              </a:rPr>
              <a:t>Процедура экстракорпорального оплодотворения </a:t>
            </a:r>
            <a:r>
              <a:rPr lang="ru-RU" sz="2400" dirty="0"/>
              <a:t>состоит из нескольких этапов. На первых этапах вводят препараты стимулирующих овуляцию, затем делают пункцию всех фолликулов размером более 15 мм., полученные ооциты помещают в специальную питательную среду, где содержится не менее 100 тыс. сперматозоидов. После получения эмбрионов их специальным катетером переносят в полость матки, как правило, переносят 2-3 эмбриона. Оставшиеся эмбрионы оценивают и если они нормальные, то их подвергают </a:t>
            </a:r>
            <a:r>
              <a:rPr lang="ru-RU" sz="2400" dirty="0" err="1"/>
              <a:t>криоконсервации</a:t>
            </a:r>
            <a:r>
              <a:rPr lang="ru-RU" sz="2400" dirty="0"/>
              <a:t> для последующих ЭКО, что </a:t>
            </a:r>
            <a:r>
              <a:rPr lang="ru-RU" sz="2400" i="1" dirty="0"/>
              <a:t>снижает стоимость экстракорпорального оплодотворения</a:t>
            </a:r>
            <a:r>
              <a:rPr lang="ru-RU" sz="2400" dirty="0"/>
              <a:t>. Диагностика беременности на ранних сроках. </a:t>
            </a:r>
          </a:p>
        </p:txBody>
      </p:sp>
    </p:spTree>
    <p:extLst>
      <p:ext uri="{BB962C8B-B14F-4D97-AF65-F5344CB8AC3E}">
        <p14:creationId xmlns:p14="http://schemas.microsoft.com/office/powerpoint/2010/main" val="1242545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3238" y="5805264"/>
            <a:ext cx="8183562" cy="864095"/>
          </a:xfrm>
        </p:spPr>
        <p:txBody>
          <a:bodyPr/>
          <a:lstStyle/>
          <a:p>
            <a:pPr fontAlgn="auto">
              <a:spcAft>
                <a:spcPts val="0"/>
              </a:spcAft>
              <a:defRPr/>
            </a:pPr>
            <a:r>
              <a:rPr lang="ru-RU" dirty="0">
                <a:solidFill>
                  <a:schemeClr val="accent1">
                    <a:tint val="88000"/>
                    <a:satMod val="150000"/>
                  </a:schemeClr>
                </a:solidFill>
              </a:rPr>
              <a:t>В России..</a:t>
            </a:r>
          </a:p>
        </p:txBody>
      </p:sp>
      <p:sp>
        <p:nvSpPr>
          <p:cNvPr id="7171" name="Rectangle 3"/>
          <p:cNvSpPr>
            <a:spLocks noGrp="1" noChangeArrowheads="1"/>
          </p:cNvSpPr>
          <p:nvPr>
            <p:ph idx="1"/>
          </p:nvPr>
        </p:nvSpPr>
        <p:spPr>
          <a:xfrm>
            <a:off x="503238" y="530225"/>
            <a:ext cx="8183562" cy="5419055"/>
          </a:xfrm>
        </p:spPr>
        <p:txBody>
          <a:bodyPr>
            <a:normAutofit fontScale="92500" lnSpcReduction="20000"/>
          </a:bodyPr>
          <a:lstStyle/>
          <a:p>
            <a:pPr marL="265176" indent="-265176">
              <a:lnSpc>
                <a:spcPct val="90000"/>
              </a:lnSpc>
              <a:spcAft>
                <a:spcPts val="0"/>
              </a:spcAft>
              <a:buFont typeface="Wingdings 2"/>
              <a:buChar char=""/>
              <a:defRPr/>
            </a:pPr>
            <a:r>
              <a:rPr lang="ru-RU" b="1" dirty="0"/>
              <a:t>Экстракорпоральное оплодотворение (ЭКО)</a:t>
            </a:r>
            <a:r>
              <a:rPr lang="ru-RU" dirty="0"/>
              <a:t> – один из видов вспомогательной репродуктивной технологии, при которой ооциты, культивированные в специальной питательной среде, оплодотворяют специально подготовленной спермой и помещают в полость матки. С целью снижения </a:t>
            </a:r>
            <a:r>
              <a:rPr lang="ru-RU" b="1" dirty="0"/>
              <a:t>стоимости ЭКО</a:t>
            </a:r>
            <a:r>
              <a:rPr lang="ru-RU" dirty="0"/>
              <a:t> и увеличения попыток получения положительной беременности были разработаны программы по </a:t>
            </a:r>
            <a:r>
              <a:rPr lang="ru-RU" dirty="0" err="1"/>
              <a:t>криоконсервации</a:t>
            </a:r>
            <a:r>
              <a:rPr lang="ru-RU" dirty="0"/>
              <a:t> ооцитов и спермы. </a:t>
            </a:r>
          </a:p>
          <a:p>
            <a:pPr marL="265176" indent="-265176">
              <a:lnSpc>
                <a:spcPct val="90000"/>
              </a:lnSpc>
              <a:spcAft>
                <a:spcPts val="0"/>
              </a:spcAft>
              <a:buFont typeface="Wingdings 2"/>
              <a:buChar char=""/>
              <a:defRPr/>
            </a:pPr>
            <a:r>
              <a:rPr lang="ru-RU" dirty="0"/>
              <a:t>Суть метода ЭКО состоит в следующем: яйцеклетку извлекают из организма женщины и оплодотворяют искусственно в условиях «</a:t>
            </a:r>
            <a:r>
              <a:rPr lang="ru-RU" dirty="0" err="1"/>
              <a:t>in</a:t>
            </a:r>
            <a:r>
              <a:rPr lang="ru-RU" dirty="0"/>
              <a:t> </a:t>
            </a:r>
            <a:r>
              <a:rPr lang="ru-RU" dirty="0" err="1"/>
              <a:t>vitro</a:t>
            </a:r>
            <a:r>
              <a:rPr lang="ru-RU" dirty="0"/>
              <a:t>» («в пробирке»), полученный эмбрион содержат в условиях инкубатора, где он развивается в течение 2-5 дней, после чего эмбрион переносят в полость матки для дальнейшего развития. </a:t>
            </a:r>
          </a:p>
          <a:p>
            <a:r>
              <a:rPr lang="ru-RU" dirty="0"/>
              <a:t>По данным ВОЗ частота бесплодных браков в России превышает 15% и имеет четкую тенденцию к увеличению. В России зарегистрировано 5 млн. бесплодных браков и более половины нуждается в искусственном оплодотворении.</a:t>
            </a:r>
          </a:p>
          <a:p>
            <a:r>
              <a:rPr lang="ru-RU" dirty="0"/>
              <a:t>Искусственное оплодотворение (ЭКО) начали использовать с 1978 года. В России в 1986 году в Научном центре акушерства, гинекологии и </a:t>
            </a:r>
            <a:r>
              <a:rPr lang="ru-RU" dirty="0" err="1"/>
              <a:t>перинатологии</a:t>
            </a:r>
            <a:r>
              <a:rPr lang="ru-RU" dirty="0"/>
              <a:t> РАМН родился первый «ребенок из пробирки».</a:t>
            </a:r>
          </a:p>
          <a:p>
            <a:pPr marL="265176" indent="-265176" fontAlgn="auto">
              <a:lnSpc>
                <a:spcPct val="90000"/>
              </a:lnSpc>
              <a:spcAft>
                <a:spcPts val="0"/>
              </a:spcAft>
              <a:buFont typeface="Wingdings 2"/>
              <a:buChar char=""/>
              <a:defRPr/>
            </a:pPr>
            <a:endParaRPr lang="ru-RU" dirty="0"/>
          </a:p>
        </p:txBody>
      </p:sp>
    </p:spTree>
    <p:extLst>
      <p:ext uri="{BB962C8B-B14F-4D97-AF65-F5344CB8AC3E}">
        <p14:creationId xmlns:p14="http://schemas.microsoft.com/office/powerpoint/2010/main" val="3073080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33400" y="762000"/>
            <a:ext cx="7467600"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ru-RU" sz="2800" b="1"/>
              <a:t>	Эффективность искусственного оплодотворения</a:t>
            </a:r>
          </a:p>
          <a:p>
            <a:r>
              <a:rPr lang="ru-RU" sz="2800"/>
              <a:t>	На сегодняшний день в Европе проводят более 290 тыс. в год случаев </a:t>
            </a:r>
            <a:r>
              <a:rPr lang="ru-RU" sz="2800" i="1"/>
              <a:t>искусственного оплодотворения</a:t>
            </a:r>
            <a:r>
              <a:rPr lang="ru-RU" sz="2800"/>
              <a:t>, из них 25,5% заканчивается родами.</a:t>
            </a:r>
            <a:br>
              <a:rPr lang="ru-RU" sz="2800"/>
            </a:br>
            <a:r>
              <a:rPr lang="ru-RU" sz="2800"/>
              <a:t>США проводит в год более 110 тыс. </a:t>
            </a:r>
            <a:r>
              <a:rPr lang="ru-RU" sz="2800" i="1"/>
              <a:t>случаев искусственного оплодотворения</a:t>
            </a:r>
            <a:r>
              <a:rPr lang="ru-RU" sz="2800"/>
              <a:t>, беременность наступает в 32,5%.</a:t>
            </a:r>
            <a:br>
              <a:rPr lang="ru-RU" sz="2800"/>
            </a:br>
            <a:r>
              <a:rPr lang="ru-RU" sz="2800"/>
              <a:t>	В клиниках России в год проводится 10 тыс. </a:t>
            </a:r>
            <a:r>
              <a:rPr lang="ru-RU" sz="2800" i="1"/>
              <a:t>случаев искусственного оплодотворения</a:t>
            </a:r>
            <a:r>
              <a:rPr lang="ru-RU" sz="2800"/>
              <a:t>, беременность наступает в 26%.</a:t>
            </a:r>
          </a:p>
        </p:txBody>
      </p:sp>
    </p:spTree>
    <p:extLst>
      <p:ext uri="{BB962C8B-B14F-4D97-AF65-F5344CB8AC3E}">
        <p14:creationId xmlns:p14="http://schemas.microsoft.com/office/powerpoint/2010/main" val="262713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79512" y="1600200"/>
            <a:ext cx="3286001" cy="4480560"/>
          </a:xfrm>
        </p:spPr>
        <p:txBody>
          <a:bodyPr/>
          <a:lstStyle/>
          <a:p>
            <a:pPr marL="342900" indent="-342900">
              <a:buAutoNum type="arabicPeriod"/>
            </a:pPr>
            <a:r>
              <a:rPr lang="ru-RU" sz="2800" dirty="0" err="1"/>
              <a:t>Дистантные</a:t>
            </a:r>
            <a:r>
              <a:rPr lang="ru-RU" sz="2800" dirty="0"/>
              <a:t> взаимоотношения</a:t>
            </a:r>
          </a:p>
          <a:p>
            <a:pPr marL="342900" indent="-342900">
              <a:buAutoNum type="arabicPeriod"/>
            </a:pPr>
            <a:r>
              <a:rPr lang="ru-RU" sz="2800" dirty="0"/>
              <a:t>Контактные взаимоотношения</a:t>
            </a:r>
          </a:p>
          <a:p>
            <a:pPr marL="342900" indent="-342900">
              <a:buAutoNum type="arabicPeriod"/>
            </a:pPr>
            <a:r>
              <a:rPr lang="ru-RU" sz="2800" dirty="0"/>
              <a:t>Стадия </a:t>
            </a:r>
            <a:r>
              <a:rPr lang="ru-RU" sz="2800" dirty="0" err="1"/>
              <a:t>синкариона</a:t>
            </a:r>
            <a:endParaRPr lang="ru-RU" sz="2800" dirty="0"/>
          </a:p>
          <a:p>
            <a:pPr marL="342900" indent="-342900">
              <a:buAutoNum type="arabicPeriod"/>
            </a:pPr>
            <a:endParaRPr lang="ru-RU" dirty="0"/>
          </a:p>
        </p:txBody>
      </p:sp>
      <p:sp>
        <p:nvSpPr>
          <p:cNvPr id="4" name="Заголовок 3"/>
          <p:cNvSpPr>
            <a:spLocks noGrp="1"/>
          </p:cNvSpPr>
          <p:nvPr>
            <p:ph type="title"/>
          </p:nvPr>
        </p:nvSpPr>
        <p:spPr>
          <a:xfrm>
            <a:off x="457200" y="152718"/>
            <a:ext cx="8435280" cy="900018"/>
          </a:xfrm>
        </p:spPr>
        <p:txBody>
          <a:bodyPr>
            <a:normAutofit fontScale="90000"/>
          </a:bodyPr>
          <a:lstStyle/>
          <a:p>
            <a:r>
              <a:rPr lang="ru-RU" dirty="0"/>
              <a:t>Стадии оплодотворения</a:t>
            </a:r>
            <a:r>
              <a:rPr lang="en-US" dirty="0"/>
              <a:t> </a:t>
            </a:r>
            <a:r>
              <a:rPr lang="ru-RU" dirty="0"/>
              <a:t>и образование зиготы</a:t>
            </a:r>
          </a:p>
        </p:txBody>
      </p:sp>
      <p:pic>
        <p:nvPicPr>
          <p:cNvPr id="8" name="Picture 2"/>
          <p:cNvPicPr>
            <a:picLocks noGrp="1" noChangeAspect="1" noChangeArrowheads="1"/>
          </p:cNvPicPr>
          <p:nvPr>
            <p:ph idx="1"/>
          </p:nvPr>
        </p:nvPicPr>
        <p:blipFill>
          <a:blip r:embed="rId3" cstate="print"/>
          <a:srcRect/>
          <a:stretch>
            <a:fillRect/>
          </a:stretch>
        </p:blipFill>
        <p:spPr bwMode="auto">
          <a:xfrm>
            <a:off x="3465513" y="1772816"/>
            <a:ext cx="5426967" cy="3663747"/>
          </a:xfrm>
          <a:prstGeom prst="rect">
            <a:avLst/>
          </a:prstGeom>
          <a:noFill/>
          <a:ln w="9525">
            <a:noFill/>
            <a:miter lim="800000"/>
            <a:headEnd/>
            <a:tailEnd/>
          </a:ln>
        </p:spPr>
      </p:pic>
    </p:spTree>
    <p:extLst>
      <p:ext uri="{BB962C8B-B14F-4D97-AF65-F5344CB8AC3E}">
        <p14:creationId xmlns:p14="http://schemas.microsoft.com/office/powerpoint/2010/main" val="2410389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381000"/>
            <a:ext cx="8077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b="1"/>
              <a:t>	Факторы, влияющие на эффективность экстракорпорального оплодотворения (ЭКО)</a:t>
            </a:r>
          </a:p>
          <a:p>
            <a:pPr eaLnBrk="1" hangingPunct="1"/>
            <a:r>
              <a:rPr lang="ru-RU" sz="2400"/>
              <a:t>	Медицинская промышленность не стоит на месте и с каждым годом появляются всё более совершенные медицинские инструменты, которые позволяют менее травматично производить </a:t>
            </a:r>
            <a:r>
              <a:rPr lang="ru-RU" sz="2400" i="1"/>
              <a:t>манипуляции при ЭКО</a:t>
            </a:r>
            <a:r>
              <a:rPr lang="ru-RU" sz="2400"/>
              <a:t>. Появляются более эффективные фармакологические препараты, что позволяет повышать частоту успешной беременности при </a:t>
            </a:r>
            <a:r>
              <a:rPr lang="ru-RU" sz="2400" i="1"/>
              <a:t>ЭКО</a:t>
            </a:r>
            <a:r>
              <a:rPr lang="ru-RU" sz="2400"/>
              <a:t>. Новые методики криоконсервации позволяют длительно хранить ооциты, эмбрионы и сперму, а после оттаивания их жизнеспособность составляет более 80%. Совершенствуются методы выявления генетически нормальных эмбрионов, что позволяет избежать рождения генетически нездоровых детей.</a:t>
            </a:r>
          </a:p>
        </p:txBody>
      </p:sp>
    </p:spTree>
    <p:extLst>
      <p:ext uri="{BB962C8B-B14F-4D97-AF65-F5344CB8AC3E}">
        <p14:creationId xmlns:p14="http://schemas.microsoft.com/office/powerpoint/2010/main" val="407565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Rectangle 10"/>
          <p:cNvSpPr>
            <a:spLocks noGrp="1" noChangeArrowheads="1"/>
          </p:cNvSpPr>
          <p:nvPr>
            <p:ph type="title"/>
          </p:nvPr>
        </p:nvSpPr>
        <p:spPr>
          <a:xfrm>
            <a:off x="1371600" y="274638"/>
            <a:ext cx="7315200" cy="944562"/>
          </a:xfrm>
        </p:spPr>
        <p:txBody>
          <a:bodyPr>
            <a:normAutofit fontScale="90000"/>
          </a:bodyPr>
          <a:lstStyle/>
          <a:p>
            <a:pPr fontAlgn="auto">
              <a:spcAft>
                <a:spcPts val="0"/>
              </a:spcAft>
              <a:defRPr/>
            </a:pPr>
            <a:r>
              <a:rPr lang="ru-RU" sz="2800" dirty="0">
                <a:solidFill>
                  <a:schemeClr val="accent1">
                    <a:tint val="88000"/>
                    <a:satMod val="150000"/>
                  </a:schemeClr>
                </a:solidFill>
              </a:rPr>
              <a:t>Осложнения при проведении экстракорпорального оплодотворения (ЭКО)</a:t>
            </a:r>
          </a:p>
        </p:txBody>
      </p:sp>
      <p:sp>
        <p:nvSpPr>
          <p:cNvPr id="26635" name="Rectangle 11"/>
          <p:cNvSpPr>
            <a:spLocks noGrp="1" noChangeArrowheads="1"/>
          </p:cNvSpPr>
          <p:nvPr>
            <p:ph idx="1"/>
          </p:nvPr>
        </p:nvSpPr>
        <p:spPr>
          <a:xfrm>
            <a:off x="503238" y="530225"/>
            <a:ext cx="8183562" cy="4187825"/>
          </a:xfrm>
        </p:spPr>
        <p:txBody>
          <a:bodyPr>
            <a:normAutofit/>
          </a:bodyPr>
          <a:lstStyle/>
          <a:p>
            <a:pPr marL="265176" indent="-265176" fontAlgn="auto">
              <a:lnSpc>
                <a:spcPct val="90000"/>
              </a:lnSpc>
              <a:spcAft>
                <a:spcPts val="0"/>
              </a:spcAft>
              <a:buFont typeface="Wingdings 2"/>
              <a:buChar char=""/>
              <a:defRPr/>
            </a:pPr>
            <a:endParaRPr lang="ru-RU" dirty="0"/>
          </a:p>
          <a:p>
            <a:pPr marL="265176" indent="-265176" fontAlgn="auto">
              <a:lnSpc>
                <a:spcPct val="90000"/>
              </a:lnSpc>
              <a:spcAft>
                <a:spcPts val="0"/>
              </a:spcAft>
              <a:buFont typeface="Wingdings 2"/>
              <a:buChar char=""/>
              <a:defRPr/>
            </a:pPr>
            <a:endParaRPr lang="ru-RU" dirty="0"/>
          </a:p>
          <a:p>
            <a:pPr marL="265176" indent="-265176" fontAlgn="auto">
              <a:lnSpc>
                <a:spcPct val="90000"/>
              </a:lnSpc>
              <a:spcAft>
                <a:spcPts val="0"/>
              </a:spcAft>
              <a:buFont typeface="Wingdings 2"/>
              <a:buChar char=""/>
              <a:defRPr/>
            </a:pPr>
            <a:endParaRPr lang="ru-RU" dirty="0"/>
          </a:p>
          <a:p>
            <a:pPr marL="265176" indent="-265176" fontAlgn="auto">
              <a:lnSpc>
                <a:spcPct val="90000"/>
              </a:lnSpc>
              <a:spcAft>
                <a:spcPts val="0"/>
              </a:spcAft>
              <a:buFont typeface="Wingdings 2"/>
              <a:buChar char=""/>
              <a:defRPr/>
            </a:pPr>
            <a:r>
              <a:rPr lang="ru-RU" dirty="0"/>
              <a:t>Аллергические реакции на фармакологические препараты;</a:t>
            </a:r>
          </a:p>
          <a:p>
            <a:pPr marL="265176" indent="-265176" fontAlgn="auto">
              <a:lnSpc>
                <a:spcPct val="90000"/>
              </a:lnSpc>
              <a:spcAft>
                <a:spcPts val="0"/>
              </a:spcAft>
              <a:buFont typeface="Wingdings 2"/>
              <a:buChar char=""/>
              <a:defRPr/>
            </a:pPr>
            <a:r>
              <a:rPr lang="ru-RU" dirty="0"/>
              <a:t>Кровотечение;</a:t>
            </a:r>
          </a:p>
          <a:p>
            <a:pPr marL="265176" indent="-265176" fontAlgn="auto">
              <a:lnSpc>
                <a:spcPct val="90000"/>
              </a:lnSpc>
              <a:spcAft>
                <a:spcPts val="0"/>
              </a:spcAft>
              <a:buFont typeface="Wingdings 2"/>
              <a:buChar char=""/>
              <a:defRPr/>
            </a:pPr>
            <a:r>
              <a:rPr lang="ru-RU" dirty="0"/>
              <a:t>Многоплодная беременность;</a:t>
            </a:r>
          </a:p>
          <a:p>
            <a:pPr marL="265176" indent="-265176" fontAlgn="auto">
              <a:lnSpc>
                <a:spcPct val="90000"/>
              </a:lnSpc>
              <a:spcAft>
                <a:spcPts val="0"/>
              </a:spcAft>
              <a:buFont typeface="Wingdings 2"/>
              <a:buChar char=""/>
              <a:defRPr/>
            </a:pPr>
            <a:r>
              <a:rPr lang="ru-RU" dirty="0"/>
              <a:t>Воспалительные процессы;</a:t>
            </a:r>
          </a:p>
          <a:p>
            <a:pPr marL="265176" indent="-265176" fontAlgn="auto">
              <a:lnSpc>
                <a:spcPct val="90000"/>
              </a:lnSpc>
              <a:spcAft>
                <a:spcPts val="0"/>
              </a:spcAft>
              <a:buFont typeface="Wingdings 2"/>
              <a:buChar char=""/>
              <a:defRPr/>
            </a:pPr>
            <a:r>
              <a:rPr lang="ru-RU" dirty="0"/>
              <a:t>Синдром </a:t>
            </a:r>
            <a:r>
              <a:rPr lang="ru-RU" dirty="0" err="1"/>
              <a:t>гиперстимуляции</a:t>
            </a:r>
            <a:r>
              <a:rPr lang="ru-RU" dirty="0"/>
              <a:t> яичников – результат медикаментозной стимуляции;</a:t>
            </a:r>
          </a:p>
          <a:p>
            <a:pPr marL="265176" indent="-265176" fontAlgn="auto">
              <a:lnSpc>
                <a:spcPct val="90000"/>
              </a:lnSpc>
              <a:spcAft>
                <a:spcPts val="0"/>
              </a:spcAft>
              <a:buFont typeface="Wingdings 2"/>
              <a:buChar char=""/>
              <a:defRPr/>
            </a:pPr>
            <a:r>
              <a:rPr lang="ru-RU" dirty="0"/>
              <a:t>Внематочная беременность.</a:t>
            </a:r>
          </a:p>
          <a:p>
            <a:pPr marL="265176" indent="-265176" fontAlgn="auto">
              <a:lnSpc>
                <a:spcPct val="90000"/>
              </a:lnSpc>
              <a:spcAft>
                <a:spcPts val="0"/>
              </a:spcAft>
              <a:buFont typeface="Wingdings 2"/>
              <a:buChar char=""/>
              <a:defRPr/>
            </a:pPr>
            <a:endParaRPr lang="ru-RU" dirty="0"/>
          </a:p>
        </p:txBody>
      </p:sp>
    </p:spTree>
    <p:extLst>
      <p:ext uri="{BB962C8B-B14F-4D97-AF65-F5344CB8AC3E}">
        <p14:creationId xmlns:p14="http://schemas.microsoft.com/office/powerpoint/2010/main" val="540132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544353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4"/>
          <p:cNvSpPr txBox="1">
            <a:spLocks noChangeArrowheads="1"/>
          </p:cNvSpPr>
          <p:nvPr/>
        </p:nvSpPr>
        <p:spPr bwMode="auto">
          <a:xfrm>
            <a:off x="5410200" y="990600"/>
            <a:ext cx="320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t>Искусственное оплодотворение остается еще очень плохо изученной нишей в современной эмбриологии. Несмотря на труды и огромные средства, процесс мало контролируется человеком, существует огромный риск осложнений и нежелательных последствий. Но все же, ЭКО, пока единственный шанс  родить и воспитать будущее покаление для некоторых женщин..</a:t>
            </a:r>
          </a:p>
        </p:txBody>
      </p:sp>
    </p:spTree>
    <p:extLst>
      <p:ext uri="{BB962C8B-B14F-4D97-AF65-F5344CB8AC3E}">
        <p14:creationId xmlns:p14="http://schemas.microsoft.com/office/powerpoint/2010/main" val="3895508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a:solidFill>
            <a:schemeClr val="accent6">
              <a:lumMod val="40000"/>
              <a:lumOff val="60000"/>
            </a:schemeClr>
          </a:solidFill>
        </p:spPr>
        <p:txBody>
          <a:bodyPr rtlCol="0">
            <a:normAutofit/>
          </a:bodyPr>
          <a:lstStyle/>
          <a:p>
            <a:pPr fontAlgn="auto">
              <a:spcAft>
                <a:spcPts val="0"/>
              </a:spcAft>
              <a:defRPr/>
            </a:pPr>
            <a:r>
              <a:rPr lang="ru-RU" b="1" i="1" dirty="0">
                <a:solidFill>
                  <a:schemeClr val="accent6">
                    <a:lumMod val="75000"/>
                  </a:schemeClr>
                </a:solidFill>
              </a:rPr>
              <a:t>Спасибо за внимание!</a:t>
            </a:r>
          </a:p>
        </p:txBody>
      </p:sp>
      <p:sp>
        <p:nvSpPr>
          <p:cNvPr id="39939" name="Содержимое 2"/>
          <p:cNvSpPr>
            <a:spLocks noGrp="1"/>
          </p:cNvSpPr>
          <p:nvPr>
            <p:ph idx="1"/>
          </p:nvPr>
        </p:nvSpPr>
        <p:spPr/>
        <p:txBody>
          <a:bodyPr/>
          <a:lstStyle/>
          <a:p>
            <a:endParaRPr lang="ru-RU"/>
          </a:p>
        </p:txBody>
      </p:sp>
      <p:pic>
        <p:nvPicPr>
          <p:cNvPr id="39940" name="Picture 2" descr="C:\Users\~LOVELESS~\Desktop\1263750167_pokormi_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44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718"/>
            <a:ext cx="8291264" cy="1371600"/>
          </a:xfrm>
        </p:spPr>
        <p:txBody>
          <a:bodyPr>
            <a:normAutofit/>
          </a:bodyPr>
          <a:lstStyle/>
          <a:p>
            <a:pPr algn="ctr"/>
            <a:r>
              <a:rPr lang="ru-RU" dirty="0"/>
              <a:t>Стадия </a:t>
            </a:r>
            <a:r>
              <a:rPr lang="ru-RU" dirty="0" err="1"/>
              <a:t>синкариона</a:t>
            </a:r>
            <a:r>
              <a:rPr lang="ru-RU" dirty="0"/>
              <a:t>. Конфокальный микроскоп</a:t>
            </a:r>
          </a:p>
        </p:txBody>
      </p:sp>
      <p:pic>
        <p:nvPicPr>
          <p:cNvPr id="7" name="Picture 3" descr="C:\Users\~LOVELESS~\Desktop\emb2.jpg"/>
          <p:cNvPicPr>
            <a:picLocks noGrp="1" noChangeAspect="1" noChangeArrowheads="1"/>
          </p:cNvPicPr>
          <p:nvPr>
            <p:ph idx="1"/>
          </p:nvPr>
        </p:nvPicPr>
        <p:blipFill>
          <a:blip r:embed="rId2" cstate="print"/>
          <a:srcRect/>
          <a:stretch>
            <a:fillRect/>
          </a:stretch>
        </p:blipFill>
        <p:spPr bwMode="auto">
          <a:xfrm>
            <a:off x="1475657" y="1772816"/>
            <a:ext cx="6120680" cy="4536504"/>
          </a:xfrm>
          <a:prstGeom prst="rect">
            <a:avLst/>
          </a:prstGeom>
          <a:noFill/>
          <a:effectLst>
            <a:glow rad="228600">
              <a:schemeClr val="accent6">
                <a:satMod val="175000"/>
                <a:alpha val="40000"/>
              </a:schemeClr>
            </a:glow>
            <a:softEdge rad="317500"/>
          </a:effectLst>
        </p:spPr>
      </p:pic>
    </p:spTree>
    <p:extLst>
      <p:ext uri="{BB962C8B-B14F-4D97-AF65-F5344CB8AC3E}">
        <p14:creationId xmlns:p14="http://schemas.microsoft.com/office/powerpoint/2010/main" val="73427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a:xfrm>
            <a:off x="179512" y="1600200"/>
            <a:ext cx="2664297" cy="4480560"/>
          </a:xfrm>
        </p:spPr>
        <p:txBody>
          <a:bodyPr/>
          <a:lstStyle/>
          <a:p>
            <a:r>
              <a:rPr lang="ru-RU" dirty="0"/>
              <a:t>Дробление – череда последовательных митотических делений зиготы с образованием многоклеточного зародыша – бластулы. Бластула состоит из  бластомеров. Масса и размер бластулы не отличается от зиготы. </a:t>
            </a:r>
          </a:p>
          <a:p>
            <a:r>
              <a:rPr lang="ru-RU" dirty="0"/>
              <a:t>У человека дробление полное неравномерное и асинхронное с образованием </a:t>
            </a:r>
            <a:r>
              <a:rPr lang="ru-RU" dirty="0" err="1"/>
              <a:t>бластоцисты</a:t>
            </a:r>
            <a:r>
              <a:rPr lang="ru-RU" dirty="0"/>
              <a:t> в итоге.</a:t>
            </a:r>
          </a:p>
        </p:txBody>
      </p:sp>
      <p:sp>
        <p:nvSpPr>
          <p:cNvPr id="5" name="Заголовок 4"/>
          <p:cNvSpPr>
            <a:spLocks noGrp="1"/>
          </p:cNvSpPr>
          <p:nvPr>
            <p:ph type="title"/>
          </p:nvPr>
        </p:nvSpPr>
        <p:spPr>
          <a:xfrm>
            <a:off x="107504" y="152718"/>
            <a:ext cx="3672408" cy="683994"/>
          </a:xfrm>
        </p:spPr>
        <p:txBody>
          <a:bodyPr>
            <a:normAutofit fontScale="90000"/>
          </a:bodyPr>
          <a:lstStyle/>
          <a:p>
            <a:r>
              <a:rPr lang="ru-RU" dirty="0"/>
              <a:t>2. Дробление</a:t>
            </a:r>
          </a:p>
        </p:txBody>
      </p:sp>
      <p:pic>
        <p:nvPicPr>
          <p:cNvPr id="6" name="Picture 2"/>
          <p:cNvPicPr>
            <a:picLocks noGrp="1" noChangeAspect="1" noChangeArrowheads="1"/>
          </p:cNvPicPr>
          <p:nvPr>
            <p:ph idx="1"/>
          </p:nvPr>
        </p:nvPicPr>
        <p:blipFill>
          <a:blip r:embed="rId2" cstate="print"/>
          <a:srcRect/>
          <a:stretch>
            <a:fillRect/>
          </a:stretch>
        </p:blipFill>
        <p:spPr bwMode="auto">
          <a:xfrm>
            <a:off x="4139952" y="836712"/>
            <a:ext cx="4536504" cy="5544616"/>
          </a:xfrm>
          <a:prstGeom prst="rect">
            <a:avLst/>
          </a:prstGeom>
          <a:noFill/>
          <a:ln w="9525">
            <a:noFill/>
            <a:miter lim="800000"/>
            <a:headEnd/>
            <a:tailEnd/>
          </a:ln>
        </p:spPr>
      </p:pic>
    </p:spTree>
    <p:extLst>
      <p:ext uri="{BB962C8B-B14F-4D97-AF65-F5344CB8AC3E}">
        <p14:creationId xmlns:p14="http://schemas.microsoft.com/office/powerpoint/2010/main" val="347438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504" y="116632"/>
            <a:ext cx="8784976" cy="972026"/>
          </a:xfrm>
        </p:spPr>
        <p:txBody>
          <a:bodyPr>
            <a:normAutofit fontScale="90000"/>
          </a:bodyPr>
          <a:lstStyle/>
          <a:p>
            <a:r>
              <a:rPr lang="ru-RU" b="1" dirty="0"/>
              <a:t>Способ дробления зависит от типа яйцеклетки</a:t>
            </a:r>
            <a:endParaRPr lang="ru-RU" dirty="0"/>
          </a:p>
        </p:txBody>
      </p:sp>
      <p:sp>
        <p:nvSpPr>
          <p:cNvPr id="6" name="Текст 5"/>
          <p:cNvSpPr>
            <a:spLocks noGrp="1"/>
          </p:cNvSpPr>
          <p:nvPr>
            <p:ph type="body" idx="1"/>
          </p:nvPr>
        </p:nvSpPr>
        <p:spPr>
          <a:xfrm>
            <a:off x="107504" y="4913784"/>
            <a:ext cx="3024336" cy="1944216"/>
          </a:xfrm>
        </p:spPr>
        <p:txBody>
          <a:bodyPr/>
          <a:lstStyle/>
          <a:p>
            <a:r>
              <a:rPr lang="ru-RU" sz="1200" dirty="0"/>
              <a:t>а – </a:t>
            </a:r>
            <a:r>
              <a:rPr lang="ru-RU" sz="1200" dirty="0" err="1"/>
              <a:t>алецитальная</a:t>
            </a:r>
            <a:r>
              <a:rPr lang="ru-RU" sz="1200" dirty="0"/>
              <a:t> </a:t>
            </a:r>
          </a:p>
          <a:p>
            <a:r>
              <a:rPr lang="ru-RU" sz="1200" dirty="0"/>
              <a:t>б – </a:t>
            </a:r>
            <a:r>
              <a:rPr lang="ru-RU" sz="1200" dirty="0" err="1"/>
              <a:t>изолецитальная</a:t>
            </a:r>
            <a:r>
              <a:rPr lang="ru-RU" sz="1200" dirty="0"/>
              <a:t> </a:t>
            </a:r>
          </a:p>
          <a:p>
            <a:r>
              <a:rPr lang="ru-RU" sz="1200" dirty="0"/>
              <a:t>в – телолецитальная </a:t>
            </a:r>
          </a:p>
          <a:p>
            <a:r>
              <a:rPr lang="ru-RU" sz="1200" dirty="0"/>
              <a:t>г – центролецитальная</a:t>
            </a:r>
          </a:p>
          <a:p>
            <a:endParaRPr lang="ru-RU" dirty="0"/>
          </a:p>
        </p:txBody>
      </p:sp>
      <p:sp>
        <p:nvSpPr>
          <p:cNvPr id="8" name="Текст 7"/>
          <p:cNvSpPr>
            <a:spLocks noGrp="1"/>
          </p:cNvSpPr>
          <p:nvPr>
            <p:ph type="body" sz="quarter" idx="3"/>
          </p:nvPr>
        </p:nvSpPr>
        <p:spPr>
          <a:xfrm>
            <a:off x="5220072" y="764704"/>
            <a:ext cx="3672408" cy="576064"/>
          </a:xfrm>
        </p:spPr>
        <p:txBody>
          <a:bodyPr/>
          <a:lstStyle/>
          <a:p>
            <a:r>
              <a:rPr lang="ru-RU" dirty="0"/>
              <a:t>Способы дробления</a:t>
            </a:r>
          </a:p>
        </p:txBody>
      </p:sp>
      <p:pic>
        <p:nvPicPr>
          <p:cNvPr id="10" name="Picture 3"/>
          <p:cNvPicPr>
            <a:picLocks noGrp="1" noChangeAspect="1" noChangeArrowheads="1"/>
          </p:cNvPicPr>
          <p:nvPr>
            <p:ph sz="half" idx="2"/>
          </p:nvPr>
        </p:nvPicPr>
        <p:blipFill>
          <a:blip r:embed="rId2" cstate="print"/>
          <a:srcRect/>
          <a:stretch>
            <a:fillRect/>
          </a:stretch>
        </p:blipFill>
        <p:spPr bwMode="auto">
          <a:xfrm>
            <a:off x="0" y="1052736"/>
            <a:ext cx="4680520" cy="3960440"/>
          </a:xfrm>
          <a:prstGeom prst="rect">
            <a:avLst/>
          </a:prstGeom>
          <a:noFill/>
          <a:ln w="9525">
            <a:noFill/>
            <a:miter lim="800000"/>
            <a:headEnd/>
            <a:tailEnd/>
          </a:ln>
        </p:spPr>
      </p:pic>
      <p:pic>
        <p:nvPicPr>
          <p:cNvPr id="11" name="Picture 2"/>
          <p:cNvPicPr>
            <a:picLocks noGrp="1" noChangeAspect="1" noChangeArrowheads="1"/>
          </p:cNvPicPr>
          <p:nvPr>
            <p:ph sz="quarter" idx="4"/>
          </p:nvPr>
        </p:nvPicPr>
        <p:blipFill>
          <a:blip r:embed="rId3" cstate="print"/>
          <a:srcRect/>
          <a:stretch>
            <a:fillRect/>
          </a:stretch>
        </p:blipFill>
        <p:spPr bwMode="auto">
          <a:xfrm>
            <a:off x="4572000" y="1340768"/>
            <a:ext cx="4320479" cy="5256584"/>
          </a:xfrm>
          <a:prstGeom prst="rect">
            <a:avLst/>
          </a:prstGeom>
          <a:noFill/>
          <a:ln w="9525">
            <a:noFill/>
            <a:miter lim="800000"/>
            <a:headEnd/>
            <a:tailEnd/>
          </a:ln>
        </p:spPr>
      </p:pic>
    </p:spTree>
    <p:extLst>
      <p:ext uri="{BB962C8B-B14F-4D97-AF65-F5344CB8AC3E}">
        <p14:creationId xmlns:p14="http://schemas.microsoft.com/office/powerpoint/2010/main" val="197620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918</TotalTime>
  <Words>4239</Words>
  <Application>Microsoft Office PowerPoint</Application>
  <PresentationFormat>Экран (4:3)</PresentationFormat>
  <Paragraphs>194</Paragraphs>
  <Slides>63</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63</vt:i4>
      </vt:variant>
    </vt:vector>
  </HeadingPairs>
  <TitlesOfParts>
    <vt:vector size="68" baseType="lpstr">
      <vt:lpstr>Arial</vt:lpstr>
      <vt:lpstr>Arial Black</vt:lpstr>
      <vt:lpstr>Calibri</vt:lpstr>
      <vt:lpstr>Wingdings 2</vt:lpstr>
      <vt:lpstr>Главная</vt:lpstr>
      <vt:lpstr>Эмбриональное развитие человека</vt:lpstr>
      <vt:lpstr>Вопросы:</vt:lpstr>
      <vt:lpstr>Основные этапы внутриутробного развития человека  </vt:lpstr>
      <vt:lpstr>Характеристика половых клеток</vt:lpstr>
      <vt:lpstr>      1. Оплодотворение  процесс взаимной ассимиляции мужской и женской половой клетки с восстановлением диплоидного набора хромосом и образованием одноклеточного зародыша – зиготы </vt:lpstr>
      <vt:lpstr>Стадии оплодотворения и образование зиготы</vt:lpstr>
      <vt:lpstr>Стадия синкариона. Конфокальный микроскоп</vt:lpstr>
      <vt:lpstr>2. Дробление</vt:lpstr>
      <vt:lpstr>Способ дробления зависит от типа яйцеклетки</vt:lpstr>
      <vt:lpstr>Дробление зиготы человека (полное неравномерное асинхронное) </vt:lpstr>
      <vt:lpstr>Презентация PowerPoint</vt:lpstr>
      <vt:lpstr>В результате дробления образуется морула</vt:lpstr>
      <vt:lpstr>Бластоциста зародыша человека (срез): </vt:lpstr>
      <vt:lpstr>Дробление в течение 3-4-х суток после оплодотворения осуществляется в яйцеводе</vt:lpstr>
      <vt:lpstr>Внематочная беременность</vt:lpstr>
      <vt:lpstr>Способы гаструляции</vt:lpstr>
      <vt:lpstr> 3.Гаструляция зародыша человека</vt:lpstr>
      <vt:lpstr>Первая фаза гаструляции путем деляминации (7-е сутки)</vt:lpstr>
      <vt:lpstr>Презентация PowerPoint</vt:lpstr>
      <vt:lpstr>Развитие зародыша человека (7-15 сут.):  А —бластоциста; Б —бластоциста в самом начале имплантации (7-е сутки развития); В — частично имплантировавшая бластоциста (8-е сутки развития); Г —зародыш на 9—10-е сутки развития; Д— зародыш на 13-е сутки развития:  1—эмбриобласт, 2—бластоцель, 3—трофобласт, 4—полость амниона,5—гипобласт, б—синнитиотрофобласт, 7—цитотрофобласт, 8—эпибласт, 9—амнион, 10—лакуна трофобласта, 11—эпителий матки, 12—ножка тела, 13—почка аллантоиса, 14—желточный мешок, 15—внезародышевый целом, 16—ворсинка хориона, 17—первичный желточный мешок, 18—вторичный желточный мешок </vt:lpstr>
      <vt:lpstr>Развитие зародыша человека на стадии первичной полоски (15—17-е сутки). Вторая фаза гаструляции и обособление зародышевого материала. </vt:lpstr>
      <vt:lpstr>   Образование трехслойного эмбриона и его обособление при помощи туловищных складок от внезародышевого материала (пресомитный период 15-20 дн. в/р) </vt:lpstr>
      <vt:lpstr>Презентация PowerPoint</vt:lpstr>
      <vt:lpstr>Презентация PowerPoint</vt:lpstr>
      <vt:lpstr>Презентация PowerPoint</vt:lpstr>
      <vt:lpstr>Начало раннего гисто- органогенеза (с 21 сут. До конца 2-го мес. в/р) </vt:lpstr>
      <vt:lpstr>Эмбрион человека (4-5 нед. в/р)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 развития человека</vt:lpstr>
      <vt:lpstr>Провизорные органы позвоночных</vt:lpstr>
      <vt:lpstr>Плацента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Экстракорпоральное оплодотворение</vt:lpstr>
      <vt:lpstr>Презентация PowerPoint</vt:lpstr>
      <vt:lpstr>Первый ребенок из пробирки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Процедура ЭКО</vt:lpstr>
      <vt:lpstr>В России..</vt:lpstr>
      <vt:lpstr>Презентация PowerPoint</vt:lpstr>
      <vt:lpstr>Презентация PowerPoint</vt:lpstr>
      <vt:lpstr>Осложнения при проведении экстракорпорального оплодотворения (ЭКО)</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Эмбриональное развитие человека</dc:title>
  <dc:creator>Каф. гистологии</dc:creator>
  <cp:lastModifiedBy>MixCom</cp:lastModifiedBy>
  <cp:revision>65</cp:revision>
  <dcterms:created xsi:type="dcterms:W3CDTF">2013-05-30T01:45:40Z</dcterms:created>
  <dcterms:modified xsi:type="dcterms:W3CDTF">2026-01-29T11:12:05Z</dcterms:modified>
</cp:coreProperties>
</file>