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90" r:id="rId1"/>
  </p:sldMasterIdLst>
  <p:sldIdLst>
    <p:sldId id="256" r:id="rId2"/>
    <p:sldId id="260" r:id="rId3"/>
    <p:sldId id="261" r:id="rId4"/>
    <p:sldId id="257" r:id="rId5"/>
    <p:sldId id="258" r:id="rId6"/>
    <p:sldId id="262" r:id="rId7"/>
    <p:sldId id="263" r:id="rId8"/>
    <p:sldId id="264" r:id="rId9"/>
    <p:sldId id="265" r:id="rId10"/>
    <p:sldId id="25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58" d="100"/>
          <a:sy n="58" d="100"/>
        </p:scale>
        <p:origin x="102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032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856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015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187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077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890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539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4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594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484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321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062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</p:sldLayoutIdLst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66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Категория падежа имен существительных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34545" y="5194300"/>
            <a:ext cx="5652655" cy="1231900"/>
          </a:xfrm>
        </p:spPr>
        <p:txBody>
          <a:bodyPr/>
          <a:lstStyle/>
          <a:p>
            <a:r>
              <a:rPr lang="ru-RU" dirty="0" smtClean="0"/>
              <a:t>Выполнила: </a:t>
            </a:r>
            <a:r>
              <a:rPr lang="ru-RU" dirty="0" err="1" smtClean="0"/>
              <a:t>Мирзаева</a:t>
            </a:r>
            <a:r>
              <a:rPr lang="ru-RU" dirty="0" smtClean="0"/>
              <a:t> Э.Т.</a:t>
            </a:r>
            <a:r>
              <a:rPr lang="ru-RU" dirty="0" smtClean="0"/>
              <a:t>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722485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1500" y="406400"/>
            <a:ext cx="10782300" cy="57705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ru-RU" dirty="0"/>
              <a:t>В родительном падеже множественного числа у существительных возможны варианты окончаний в зависимости от рода и окончания в именительном падеже, а также в зависимости от характера основы или семантики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 smtClean="0"/>
              <a:t> </a:t>
            </a:r>
            <a:r>
              <a:rPr lang="ru-RU" dirty="0"/>
              <a:t>у существительных мужского рода возможно нулевое окончание и окончание –</a:t>
            </a:r>
            <a:r>
              <a:rPr lang="ru-RU" dirty="0" err="1"/>
              <a:t>ов</a:t>
            </a:r>
            <a:r>
              <a:rPr lang="ru-RU" dirty="0" smtClean="0"/>
              <a:t>;</a:t>
            </a:r>
          </a:p>
          <a:p>
            <a:r>
              <a:rPr lang="ru-RU" dirty="0"/>
              <a:t>у существительных женского рода в родительном падеже множественного числа возможно нулевое окончание или (реже) окончание –ей:  туча —  туч, баржа —  барж, роща —  рощ; мягкий знак в этих формах не пишется, как и у сущ. на -</a:t>
            </a:r>
            <a:r>
              <a:rPr lang="ru-RU" dirty="0" err="1"/>
              <a:t>ня</a:t>
            </a:r>
            <a:r>
              <a:rPr lang="ru-RU" dirty="0"/>
              <a:t>: вишен, спален (исключение: барышень, боярышень, деревень, кухонь, яблонь); запомните также формы родительного падежа слов: грабель, вафель, нянь, кочерег, кровель, простынь и простыней, хохотунья — хохотуний (-</a:t>
            </a:r>
            <a:r>
              <a:rPr lang="ru-RU" dirty="0" err="1"/>
              <a:t>ий</a:t>
            </a:r>
            <a:r>
              <a:rPr lang="ru-RU" dirty="0"/>
              <a:t>- является суффиксом, окончание нулевое); </a:t>
            </a:r>
          </a:p>
          <a:p>
            <a:r>
              <a:rPr lang="ru-RU" dirty="0" smtClean="0"/>
              <a:t> </a:t>
            </a:r>
            <a:r>
              <a:rPr lang="ru-RU" dirty="0"/>
              <a:t>у существительных среднего рода возможно нулевое окончание и окончание –ев: яблоко — яблок, побережье — побережий (-</a:t>
            </a:r>
            <a:r>
              <a:rPr lang="ru-RU" dirty="0" err="1"/>
              <a:t>ий</a:t>
            </a:r>
            <a:r>
              <a:rPr lang="ru-RU" dirty="0"/>
              <a:t>- суффикс!), дно (ведра) — доньев, одеяло — </a:t>
            </a:r>
            <a:r>
              <a:rPr lang="ru-RU" dirty="0" err="1"/>
              <a:t>одеяльцев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29481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5400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Категория падежа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1200" y="1325563"/>
            <a:ext cx="10515600" cy="44862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Категория падежа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грамматическая словоизменительная категория, выражающая синтаксическое отношение имени к другим словам, их функциональный статус (подлежащее, прямое или косвенное дополнение, обстоятельство, часть сказуемого) и отношения зависимости (управления) в рамках отдельных синтагм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семантическая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 субстантивного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падежа состоит в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выражении смыслового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отношения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предмета, обозначаемого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данным существительным,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предметам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явлениям,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выражаемым управляющим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словом.</a:t>
            </a:r>
          </a:p>
        </p:txBody>
      </p:sp>
    </p:spTree>
    <p:extLst>
      <p:ext uri="{BB962C8B-B14F-4D97-AF65-F5344CB8AC3E}">
        <p14:creationId xmlns:p14="http://schemas.microsoft.com/office/powerpoint/2010/main" val="2772840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3900" y="771524"/>
            <a:ext cx="10515600" cy="46005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/>
              <a:t>Именительный падеж (лат. </a:t>
            </a:r>
            <a:r>
              <a:rPr lang="ru-RU" sz="3200" dirty="0" err="1"/>
              <a:t>nominativus</a:t>
            </a:r>
            <a:r>
              <a:rPr lang="ru-RU" sz="3200" dirty="0"/>
              <a:t> от </a:t>
            </a:r>
            <a:r>
              <a:rPr lang="ru-RU" sz="3200" dirty="0" err="1"/>
              <a:t>nomen</a:t>
            </a:r>
            <a:r>
              <a:rPr lang="ru-RU" sz="3200" dirty="0"/>
              <a:t> — “имя”) — исходная форма падежей, употребляется как название предметов, лиц, явлений. В предложении существительное в именительном падеже выступает в роли подлежащего, приложения, сказуемого, обращения, компонента сравнительного оборота</a:t>
            </a:r>
            <a:r>
              <a:rPr lang="ru-RU" sz="3200" dirty="0" smtClean="0"/>
              <a:t>.</a:t>
            </a:r>
          </a:p>
          <a:p>
            <a:pPr marL="0" indent="0">
              <a:buNone/>
            </a:pPr>
            <a:endParaRPr lang="ru-RU" sz="3200" dirty="0"/>
          </a:p>
          <a:p>
            <a:pPr marL="0" indent="0">
              <a:buNone/>
            </a:pPr>
            <a:r>
              <a:rPr lang="ru-RU" sz="3200" dirty="0"/>
              <a:t>Косвенные падежи (все, кроме именительного) выступают в роли второстепенных членов предложения.</a:t>
            </a:r>
          </a:p>
        </p:txBody>
      </p:sp>
    </p:spTree>
    <p:extLst>
      <p:ext uri="{BB962C8B-B14F-4D97-AF65-F5344CB8AC3E}">
        <p14:creationId xmlns:p14="http://schemas.microsoft.com/office/powerpoint/2010/main" val="373412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падежа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падежа — это обобщенное значение, выражающее отношение изменяемого слова к другим предметам, действиям и признакам. Падежное значение может выражаться различными падежными формами у изменяемых слов (думать о лете) и при помощи других слов у неизменяемых существительных (доволен новым пальто, пришла в пальто).</a:t>
            </a:r>
          </a:p>
        </p:txBody>
      </p:sp>
    </p:spTree>
    <p:extLst>
      <p:ext uri="{BB962C8B-B14F-4D97-AF65-F5344CB8AC3E}">
        <p14:creationId xmlns:p14="http://schemas.microsoft.com/office/powerpoint/2010/main" val="2348707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42900"/>
            <a:ext cx="10515600" cy="6223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значения, выражаемые падежами</a:t>
            </a:r>
            <a:r>
              <a:rPr lang="ru-RU" sz="32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ru-RU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Субъектное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значение отношения предмета к действию, которое совершает сам предмет, или к состоянию, характеризующему предмет: ученик пишет, брату не сиделось на месте.</a:t>
            </a:r>
          </a:p>
          <a:p>
            <a:pPr marL="514350" indent="-514350">
              <a:buFont typeface="+mj-lt"/>
              <a:buAutoNum type="arabicPeriod"/>
            </a:pPr>
            <a:r>
              <a:rPr lang="ru-RU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Объектное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значение отношения предмета к действию, которое направлено на этот предмет: рисовать картину, любить сестру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Определительное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значение отношения одного предмета к другому с характеристикой по признаку, действию, свойству: тетрадь в клеточку, портфель сына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Обстоятельственное (определительно-обстоятельственное)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значение отношения с характеристикой места, цели, причины и т.д.: уехать в деревню, дом у моря.</a:t>
            </a:r>
          </a:p>
        </p:txBody>
      </p:sp>
    </p:spTree>
    <p:extLst>
      <p:ext uri="{BB962C8B-B14F-4D97-AF65-F5344CB8AC3E}">
        <p14:creationId xmlns:p14="http://schemas.microsoft.com/office/powerpoint/2010/main" val="1956982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500" y="101601"/>
            <a:ext cx="10782300" cy="977899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из шести падежей может имеет ряд самостоятельных значений, объединенных одной формой.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7500" y="1295400"/>
            <a:ext cx="11722100" cy="542290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3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Именительный падеж: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субъектное: Дождь идет. 2) объектное: Лекция записывается; 3) определительное: Потом и река стала называться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Городничанка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Родительный падеж: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субъектное: приезд делегатов; нет времени; 2) объектное: воспитание детей; 3) определительное: помощь друга, дом из кирпича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Дательный падеж: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субъектное: ребенку не спится, дочери три года; 2) объектное: писать матери, поручить заместителю; 3) объектно-обстоятельственные: идти к лесу, бежать к дому; 4) определительные: гимн труду, памятник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Жилиберу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Винительный падеж: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объектное: жаль сестру, читать книгу; 2) обстоятельственное: пробыть час, ждать неделю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Творительный падеж: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субъектное: ошибка допущена учеником, молнией зажгло дерево; 2) объектное: владеть языками, наслаждаться музыкой; 3) определительное: брат был учителем; спуск террасами; 4) обстоятельственное: работа вечерами, говорить басом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Предложный падеж: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объектное: говорить о будущем, объявление о лекции; 2) определительное: лицо в морщинах; 3) определительно-обстоятельственное: жизнь в городе; рисунок на скале; 4) обстоятельственное: болеть в детстве, сад при доме.</a:t>
            </a:r>
            <a:endParaRPr lang="ru-RU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8954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ru-RU" sz="40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образования некоторых падежных форм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473200"/>
            <a:ext cx="11480800" cy="53848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Существительные на 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ий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ru-RU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ия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ru-RU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ие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предложном падеже имеют окончание –и: при желании, в кафетерии, об Афанасии 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искл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 на острие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Существительные на 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-ей, -</a:t>
            </a:r>
            <a:r>
              <a:rPr lang="ru-RU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ея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ru-RU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ье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предложном падеже имеют окончание –е: на юбилее, в ущелье, о Галатее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искл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 в волнении, в забытьи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Названия населенных пунктов на 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ово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(-</a:t>
            </a:r>
            <a:r>
              <a:rPr lang="ru-RU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ево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-ин(-</a:t>
            </a:r>
            <a:r>
              <a:rPr lang="ru-RU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ын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творительном падеже имеют окончание -ом: Киевом,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Воложином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Жлобином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Русские фамилии на 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(-ев), -ин(-</a:t>
            </a:r>
            <a:r>
              <a:rPr lang="ru-RU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ын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творительном падеже имеют окончание 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Пушкиным, Булгаковым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.Иноязычные фамилии на 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(-ев), -ин(-</a:t>
            </a:r>
            <a:r>
              <a:rPr lang="ru-RU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ын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творительном падеже имеют окончание -ом: Дарвином, Чаплином.</a:t>
            </a:r>
          </a:p>
        </p:txBody>
      </p:sp>
    </p:spTree>
    <p:extLst>
      <p:ext uri="{BB962C8B-B14F-4D97-AF65-F5344CB8AC3E}">
        <p14:creationId xmlns:p14="http://schemas.microsoft.com/office/powerpoint/2010/main" val="866852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33400"/>
            <a:ext cx="10515600" cy="5643563"/>
          </a:xfrm>
        </p:spPr>
        <p:txBody>
          <a:bodyPr/>
          <a:lstStyle/>
          <a:p>
            <a:pPr marL="514350" indent="-514350">
              <a:buFont typeface="+mj-lt"/>
              <a:buAutoNum type="arabicPeriod" startAt="6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Существительное дитя в косвенных падежах единственного числа (дитяти, к дитяти, о дитяти) заменяется в современном русском языке словом ребенок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Существительные на 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мя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всех падежах, кроме именительного и винительного, перед окончанием имеют суффикс 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(во множественном числе –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ён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время — времени — времён, знамя — знамени — знамён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Существительные мать, дочь во всех косвенных падежах имеют наращение — ер: матери, дочери, матерью, дочерью.</a:t>
            </a:r>
          </a:p>
        </p:txBody>
      </p:sp>
    </p:spTree>
    <p:extLst>
      <p:ext uri="{BB962C8B-B14F-4D97-AF65-F5344CB8AC3E}">
        <p14:creationId xmlns:p14="http://schemas.microsoft.com/office/powerpoint/2010/main" val="184213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00025"/>
            <a:ext cx="10515600" cy="1325563"/>
          </a:xfrm>
        </p:spPr>
        <p:txBody>
          <a:bodyPr/>
          <a:lstStyle/>
          <a:p>
            <a:pPr algn="ctr"/>
            <a:r>
              <a:rPr lang="ru-RU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Варианты падежных окончаний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22400"/>
            <a:ext cx="10515600" cy="52578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/>
              <a:t>.В именительном падеже множественного числа возможны формы на -ы(-и) (торт — торты, порт — порты, слесарь — слесари) и на -а(-я) (профессор — профессора, директор — директора). При наличии у слова обоих вариантов окончаний (слесари и слесаря), одна из форм, как правило, относится к литературной, нормативной, а другая — к разговорной: договоры (лит.), договора (разг.). Иногда вариант окончания указывает на различие в значении слов-омонимов: ордены (организации) — ордена (награды), пропуски (что-либо пропущенное) — пропуска (документы), хлебы (продукт, выпекаемый из муки) — хлеба (злак).</a:t>
            </a:r>
          </a:p>
        </p:txBody>
      </p:sp>
    </p:spTree>
    <p:extLst>
      <p:ext uri="{BB962C8B-B14F-4D97-AF65-F5344CB8AC3E}">
        <p14:creationId xmlns:p14="http://schemas.microsoft.com/office/powerpoint/2010/main" val="1963965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142</TotalTime>
  <Words>1069</Words>
  <Application>Microsoft Office PowerPoint</Application>
  <PresentationFormat>Широкоэкранный</PresentationFormat>
  <Paragraphs>39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Категория падежа имен существительных</vt:lpstr>
      <vt:lpstr>Категория падежа </vt:lpstr>
      <vt:lpstr>Презентация PowerPoint</vt:lpstr>
      <vt:lpstr>Значение падежа</vt:lpstr>
      <vt:lpstr>Презентация PowerPoint</vt:lpstr>
      <vt:lpstr>Каждый из шести падежей может имеет ряд самостоятельных значений, объединенных одной формой.</vt:lpstr>
      <vt:lpstr>Особенности образования некоторых падежных форм </vt:lpstr>
      <vt:lpstr>Презентация PowerPoint</vt:lpstr>
      <vt:lpstr>Варианты падежных окончаний </vt:lpstr>
      <vt:lpstr>Презентация PowerPoint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Категория падежа имен существительных</dc:title>
  <dc:creator>RePack by Diakov</dc:creator>
  <cp:lastModifiedBy>Admin</cp:lastModifiedBy>
  <cp:revision>7</cp:revision>
  <dcterms:created xsi:type="dcterms:W3CDTF">2019-11-15T17:10:21Z</dcterms:created>
  <dcterms:modified xsi:type="dcterms:W3CDTF">2025-08-30T15:19:57Z</dcterms:modified>
</cp:coreProperties>
</file>