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 Вакуленко" initials="ВВ" lastIdx="1" clrIdx="0">
    <p:extLst>
      <p:ext uri="{19B8F6BF-5375-455C-9EA6-DF929625EA0E}">
        <p15:presenceInfo xmlns:p15="http://schemas.microsoft.com/office/powerpoint/2012/main" userId="b4e368ffcb2c78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6069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1097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12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7877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9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03418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0598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4029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5973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7215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564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3411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61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7741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46288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1643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3ABE-2C0C-4C71-9E4C-F79B3C601A42}" type="datetimeFigureOut">
              <a:rPr lang="ru-BY" smtClean="0"/>
              <a:t>12.11.2023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F79CF3-A9EA-480F-B922-171E05F79F3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8608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121E0-2C05-DAAB-A45C-4A222910E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9797" y="758614"/>
            <a:ext cx="7766936" cy="1646302"/>
          </a:xfrm>
        </p:spPr>
        <p:txBody>
          <a:bodyPr/>
          <a:lstStyle/>
          <a:p>
            <a:r>
              <a:rPr lang="ru-RU" dirty="0"/>
              <a:t>Ядовитые животные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EA9FC2-6854-7405-842D-85B99AD59C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BY" dirty="0"/>
          </a:p>
        </p:txBody>
      </p:sp>
      <p:pic>
        <p:nvPicPr>
          <p:cNvPr id="4" name="Picture 2" descr="Медоносная пчела | Животные вики | Fandom">
            <a:extLst>
              <a:ext uri="{FF2B5EF4-FFF2-40B4-BE49-F238E27FC236}">
                <a16:creationId xmlns:a16="http://schemas.microsoft.com/office/drawing/2014/main" id="{D95948C5-C182-7E6D-0301-E387630545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5" y="2807167"/>
            <a:ext cx="5181600" cy="387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арывники (род) — Википедия">
            <a:extLst>
              <a:ext uri="{FF2B5EF4-FFF2-40B4-BE49-F238E27FC236}">
                <a16:creationId xmlns:a16="http://schemas.microsoft.com/office/drawing/2014/main" id="{1407B5B0-ACB1-8955-E541-B979267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7" y="3278729"/>
            <a:ext cx="3534447" cy="3315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7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56A54FF-53E1-5B22-30A3-92D04A63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Слепень бычий </a:t>
            </a:r>
            <a:endParaRPr lang="ru-BY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B0C7BD72-F36F-0492-4FAE-16D17483E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449B97D6-E183-81AD-9C13-CA5EBAB2B3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/>
              <a:t>Раны долго кровоточат и не заживают.</a:t>
            </a:r>
          </a:p>
          <a:p>
            <a:r>
              <a:rPr lang="ru-RU" u="sng" dirty="0"/>
              <a:t> Переносчик заболевания «сибирская язва»</a:t>
            </a:r>
            <a:endParaRPr lang="ru-BY" u="sng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78D01BA-B9AF-AF51-2A22-BD3C1AEED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511156"/>
            <a:ext cx="4185618" cy="576262"/>
          </a:xfrm>
        </p:spPr>
        <p:txBody>
          <a:bodyPr/>
          <a:lstStyle/>
          <a:p>
            <a:endParaRPr lang="ru-BY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274713B-6F17-A6B7-5A2D-F1ECC8ED7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151" y="2449114"/>
            <a:ext cx="4185617" cy="3304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укуса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раны долго кровоточат и не заживают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переносчиком ряда заболеваний, например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сибирской язвы</a:t>
            </a:r>
            <a:endParaRPr lang="ru-BY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8. Ядовитые животные: Ядовитые животные Беларуси">
            <a:extLst>
              <a:ext uri="{FF2B5EF4-FFF2-40B4-BE49-F238E27FC236}">
                <a16:creationId xmlns:a16="http://schemas.microsoft.com/office/drawing/2014/main" id="{4AD60B0F-7DAF-2695-EC60-5EE1BBCE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19484"/>
            <a:ext cx="5332412" cy="4270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85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2D9BE5F-9B36-CF7A-B7D6-B2295FAA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Пчела медоносная </a:t>
            </a:r>
            <a:endParaRPr lang="ru-BY" dirty="0"/>
          </a:p>
        </p:txBody>
      </p:sp>
      <p:pic>
        <p:nvPicPr>
          <p:cNvPr id="2050" name="Picture 2" descr="Медоносная пчела | Животные вики | Fandom">
            <a:extLst>
              <a:ext uri="{FF2B5EF4-FFF2-40B4-BE49-F238E27FC236}">
                <a16:creationId xmlns:a16="http://schemas.microsoft.com/office/drawing/2014/main" id="{4FB17549-0047-4FA5-C311-CA081A12DB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5" y="1825625"/>
            <a:ext cx="5181600" cy="387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044ECE6-1056-5E65-55A8-2AD57B655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566" y="1930400"/>
            <a:ext cx="5181099" cy="39863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нанесен в область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языка, глотки или неба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возникающий отек может заблокировать поступление воздуха и привести к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асфиксии (удушью). </a:t>
            </a:r>
          </a:p>
          <a:p>
            <a:pPr marL="0" indent="0">
              <a:buNone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укусы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аллергия к яду пчел могут привести к 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летальному исходу</a:t>
            </a:r>
            <a:endParaRPr lang="ru-BY" sz="28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0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CBA21AA-4C1F-6614-8738-9F39E646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Оса обыкновенная</a:t>
            </a:r>
            <a:endParaRPr lang="ru-BY" dirty="0"/>
          </a:p>
        </p:txBody>
      </p:sp>
      <p:pic>
        <p:nvPicPr>
          <p:cNvPr id="3074" name="Picture 2" descr="Vespula vulgaris - Осы Беларуси">
            <a:extLst>
              <a:ext uri="{FF2B5EF4-FFF2-40B4-BE49-F238E27FC236}">
                <a16:creationId xmlns:a16="http://schemas.microsoft.com/office/drawing/2014/main" id="{D2095ED6-573A-EDEF-B0F6-00B76CCCAA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0" y="2002660"/>
            <a:ext cx="5241747" cy="3494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88C25E7-6772-4167-9EB8-DF862C868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0727" y="2367627"/>
            <a:ext cx="4184034" cy="388077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жалить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серьезной угрозе, например когда человек пытается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разрушить гнездо. </a:t>
            </a:r>
            <a:endParaRPr lang="ru-B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F21ECD-BD10-5F61-81DB-1A371A60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Шмель полевой</a:t>
            </a:r>
            <a:endParaRPr lang="ru-BY" dirty="0"/>
          </a:p>
        </p:txBody>
      </p:sp>
      <p:pic>
        <p:nvPicPr>
          <p:cNvPr id="4098" name="Picture 2" descr="Bombus pascuorum - Пчелы Беларуси">
            <a:extLst>
              <a:ext uri="{FF2B5EF4-FFF2-40B4-BE49-F238E27FC236}">
                <a16:creationId xmlns:a16="http://schemas.microsoft.com/office/drawing/2014/main" id="{2547E318-6628-1787-AE87-DF071C8B2F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54" y="1924517"/>
            <a:ext cx="5933646" cy="4252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0350E8C-1463-FD6F-C703-546451CB4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495" y="2367627"/>
            <a:ext cx="4184034" cy="3880773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</a:rPr>
              <a:t>Тошнота, нарушение сердечного ритма.</a:t>
            </a:r>
            <a:endParaRPr lang="ru-BY" sz="32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Шершни — Википедия">
            <a:extLst>
              <a:ext uri="{FF2B5EF4-FFF2-40B4-BE49-F238E27FC236}">
                <a16:creationId xmlns:a16="http://schemas.microsoft.com/office/drawing/2014/main" id="{FADC27E5-E92C-5229-680C-3A852546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05" y="3246120"/>
            <a:ext cx="4961199" cy="330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F36813-F6C7-F79B-B96E-4CCA32AF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289" y="-107632"/>
            <a:ext cx="10515600" cy="1325563"/>
          </a:xfrm>
        </p:spPr>
        <p:txBody>
          <a:bodyPr/>
          <a:lstStyle/>
          <a:p>
            <a:r>
              <a:rPr lang="ru-RU" dirty="0"/>
              <a:t>Шершень обыкновенный</a:t>
            </a:r>
            <a:endParaRPr lang="ru-BY" dirty="0"/>
          </a:p>
        </p:txBody>
      </p:sp>
      <p:pic>
        <p:nvPicPr>
          <p:cNvPr id="5122" name="Picture 2" descr="Шершень обыкновенный — Википедия">
            <a:extLst>
              <a:ext uri="{FF2B5EF4-FFF2-40B4-BE49-F238E27FC236}">
                <a16:creationId xmlns:a16="http://schemas.microsoft.com/office/drawing/2014/main" id="{758064C3-633A-E684-06B4-41E6C888A18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" y="817377"/>
            <a:ext cx="4070510" cy="301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F2BB20BC-CB38-01D0-D9AA-A4560FDC6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48" y="1253331"/>
            <a:ext cx="5181600" cy="435133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 чрезвычайно болезненный. Отек, воспаление, тошноту,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головокружение</a:t>
            </a: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аллергические реакции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иногда приводящие к 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летальному исходу</a:t>
            </a:r>
            <a:endParaRPr lang="ru-BY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Молоток Слесарный НИЗ - купить по выгодной цене в интернет-магазине OZON  (527510662)">
            <a:extLst>
              <a:ext uri="{FF2B5EF4-FFF2-40B4-BE49-F238E27FC236}">
                <a16:creationId xmlns:a16="http://schemas.microsoft.com/office/drawing/2014/main" id="{0500B075-CFC7-FEE3-9181-AE689882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90738" y="1760293"/>
            <a:ext cx="3044816" cy="2030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3F6C29-E51C-4C69-164F-8EF1EE907F26}"/>
              </a:ext>
            </a:extLst>
          </p:cNvPr>
          <p:cNvSpPr txBox="1"/>
          <p:nvPr/>
        </p:nvSpPr>
        <p:spPr>
          <a:xfrm>
            <a:off x="6933303" y="5894716"/>
            <a:ext cx="1579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3,5 до 4,0 см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 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1852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94F66-A07B-99B9-4913-4D3ED19C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жук нарывник</a:t>
            </a:r>
            <a:endParaRPr lang="ru-BY" dirty="0"/>
          </a:p>
        </p:txBody>
      </p:sp>
      <p:pic>
        <p:nvPicPr>
          <p:cNvPr id="6146" name="Picture 2" descr="Нарывники (род) — Википедия">
            <a:extLst>
              <a:ext uri="{FF2B5EF4-FFF2-40B4-BE49-F238E27FC236}">
                <a16:creationId xmlns:a16="http://schemas.microsoft.com/office/drawing/2014/main" id="{8FA5E783-FD9A-03A3-66B2-A6A6A4F3B9C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6" y="1825625"/>
            <a:ext cx="46391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E1D9142-E42A-6D07-CC39-12ABA40979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На теле </a:t>
            </a:r>
            <a:r>
              <a:rPr lang="ru-RU" b="1" u="sng" dirty="0"/>
              <a:t>нарывы и волдыри</a:t>
            </a:r>
            <a:r>
              <a:rPr lang="ru-RU" dirty="0"/>
              <a:t>. Оказывает негативное воздействие на работу </a:t>
            </a:r>
            <a:r>
              <a:rPr lang="ru-RU" b="1" u="sng" dirty="0"/>
              <a:t>мочевыводящих путей и почек</a:t>
            </a:r>
            <a:r>
              <a:rPr lang="ru-RU" u="sng" dirty="0"/>
              <a:t>. </a:t>
            </a:r>
          </a:p>
          <a:p>
            <a:r>
              <a:rPr lang="ru-RU" dirty="0"/>
              <a:t>Особенно опасно попадание яда в кровь. </a:t>
            </a:r>
          </a:p>
          <a:p>
            <a:r>
              <a:rPr lang="ru-RU" dirty="0"/>
              <a:t>Защитить себя можно лишь исключив контакт с нарывниками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53887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FC392-05BC-C6D5-0267-47DE75A9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Нарывы от укусов насекомых</a:t>
            </a:r>
            <a:endParaRPr lang="ru-BY" dirty="0"/>
          </a:p>
        </p:txBody>
      </p:sp>
      <p:pic>
        <p:nvPicPr>
          <p:cNvPr id="7170" name="Picture 2" descr="Оказание первой медицинской помощи при укусах насекомых">
            <a:extLst>
              <a:ext uri="{FF2B5EF4-FFF2-40B4-BE49-F238E27FC236}">
                <a16:creationId xmlns:a16="http://schemas.microsoft.com/office/drawing/2014/main" id="{E1EEB8DC-89D4-FD77-9478-CBA42C3EC4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52" y="1593737"/>
            <a:ext cx="4944291" cy="3333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Укус насекомого. Печальный опыт. | Пикабу">
            <a:extLst>
              <a:ext uri="{FF2B5EF4-FFF2-40B4-BE49-F238E27FC236}">
                <a16:creationId xmlns:a16="http://schemas.microsoft.com/office/drawing/2014/main" id="{B7DF7717-A6FC-C3B7-7D5A-52C9D7865B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5393" y="1187068"/>
            <a:ext cx="4145280" cy="5527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6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F2BA6-FF48-EA13-3BED-AB410A5C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Гадюка обыкновенная</a:t>
            </a:r>
            <a:endParaRPr lang="ru-BY" dirty="0"/>
          </a:p>
        </p:txBody>
      </p:sp>
      <p:pic>
        <p:nvPicPr>
          <p:cNvPr id="8194" name="Picture 2" descr="ГАДЮКА ОБЫКНОВЕННАЯ (Vipera berus) - Фауна Беларуси">
            <a:extLst>
              <a:ext uri="{FF2B5EF4-FFF2-40B4-BE49-F238E27FC236}">
                <a16:creationId xmlns:a16="http://schemas.microsoft.com/office/drawing/2014/main" id="{3AFAD4F4-1141-887B-C8DD-429FD45652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1" y="1976231"/>
            <a:ext cx="5869664" cy="3854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EBFD4E3-A857-8526-4C0F-F78A4FE8B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2657" y="1879413"/>
            <a:ext cx="5181600" cy="4351338"/>
          </a:xfrm>
        </p:spPr>
        <p:txBody>
          <a:bodyPr/>
          <a:lstStyle/>
          <a:p>
            <a:r>
              <a:rPr lang="ru-RU" dirty="0"/>
              <a:t>Укус сопровождается болью в месте поражения, слабостью, тошнотой, головокружением. Возможно нарушение </a:t>
            </a:r>
            <a:r>
              <a:rPr lang="ru-RU" u="sng" dirty="0"/>
              <a:t>сердечной деятельности </a:t>
            </a:r>
            <a:r>
              <a:rPr lang="ru-RU" dirty="0"/>
              <a:t>и развитие </a:t>
            </a:r>
            <a:r>
              <a:rPr lang="ru-RU" u="sng" dirty="0"/>
              <a:t>почечной недостаточности</a:t>
            </a:r>
            <a:endParaRPr lang="ru-BY" u="sng" dirty="0"/>
          </a:p>
        </p:txBody>
      </p:sp>
    </p:spTree>
    <p:extLst>
      <p:ext uri="{BB962C8B-B14F-4D97-AF65-F5344CB8AC3E}">
        <p14:creationId xmlns:p14="http://schemas.microsoft.com/office/powerpoint/2010/main" val="233594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0A83D4-00F8-3D9D-AA75-055C2AE5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635" y="1270000"/>
            <a:ext cx="4959673" cy="4698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 гадюки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вине  человека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из-за его неосторожности и невнимательности. Чаще всего гадюка может укусить за ногу, если наступить на змею, или за руку, если схватить ее или придавить. Гадюка никогда не нападает первой, укус змеи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лишь защитная реакция.</a:t>
            </a:r>
            <a:endParaRPr lang="ru-BY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6790002-0998-E490-6BFC-72ECCB7CC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7814" t="30156" r="3111" b="33648"/>
          <a:stretch/>
        </p:blipFill>
        <p:spPr>
          <a:xfrm>
            <a:off x="5357308" y="1270000"/>
            <a:ext cx="6532389" cy="3781912"/>
          </a:xfrm>
        </p:spPr>
      </p:pic>
    </p:spTree>
    <p:extLst>
      <p:ext uri="{BB962C8B-B14F-4D97-AF65-F5344CB8AC3E}">
        <p14:creationId xmlns:p14="http://schemas.microsoft.com/office/powerpoint/2010/main" val="231055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AED819D-31F9-A1D9-CA59-AF3E01A0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Искусственная иммунизация (антитела\антитоксины)</a:t>
            </a:r>
            <a:endParaRPr lang="ru-BY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265861-4B60-377D-E6C0-A8DA1638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343"/>
            <a:ext cx="9650007" cy="4610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последовательным введением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 животного увеличивающихся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 яда можно уменьшить его восприимчивость к данному яду.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выдерживает однократное впрыскивание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 сухого яда кобры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тогда как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иммунизированная погибает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уже от введения 0,25 г.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искусственной иммунизации в крови животных образуются антитела (антитоксины), нейтрализующие вводимый яд. Таким способом получают сыворотку с готовыми антителами, которую используют для лечения людей, пострадавших от укуса ядовитых змей. </a:t>
            </a:r>
            <a:endParaRPr lang="ru-B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9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7468F8-4FDC-E7E3-9A2E-FDACD1DEF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545" y="676034"/>
            <a:ext cx="9047579" cy="4498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 животные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животные, содержащие </a:t>
            </a:r>
            <a:r>
              <a:rPr lang="ru-RU" sz="4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яды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при попадании в организм человека вызывают </a:t>
            </a:r>
            <a:r>
              <a:rPr lang="ru-RU" sz="4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болезненные расстройства, а иногда и смерть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BY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51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5340BE-BBDA-F544-8E6D-C9406D4A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Первая медицинская помощь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3CFE98-C79C-92AE-5823-BB0283BD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758" y="1488613"/>
            <a:ext cx="8596668" cy="48799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Кремы, спреи с репеллентом, надевать одежду, которая хорошо защищает тело.</a:t>
            </a:r>
          </a:p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укусе насекомого: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пинцетом жало с пузырьком, наполненным ядом.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ранку антисептическим средством.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укуса желательно охладить.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тяжелых случаях необходимо срочно обратиться за медицинской помощью.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укусе гадюки: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пострадавшего доставить в ближайшее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учреждение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ему будет введена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антитоксическая сыворотка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это невозможно, то пострадавшему необходимо создать полный покой, уложить и давать много жидкости (вода, чай).</a:t>
            </a:r>
            <a:endParaRPr lang="ru-BY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3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9FF99B-1946-0ABD-834C-BEEBB8F51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27" y="589973"/>
            <a:ext cx="8596668" cy="525142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яды (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зоотоксины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токсические вещества 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химической природы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вырабатываемые животными и используемые ими в целях </a:t>
            </a:r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или нападения.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воздействия животных ядов на человека зависит от состава яда, места и сезона, физического и психологического состояния человека</a:t>
            </a:r>
            <a:r>
              <a:rPr lang="ru-RU" sz="2000" dirty="0"/>
              <a:t>.</a:t>
            </a:r>
            <a:endParaRPr lang="ru-BY" sz="2000" dirty="0"/>
          </a:p>
        </p:txBody>
      </p:sp>
    </p:spTree>
    <p:extLst>
      <p:ext uri="{BB962C8B-B14F-4D97-AF65-F5344CB8AC3E}">
        <p14:creationId xmlns:p14="http://schemas.microsoft.com/office/powerpoint/2010/main" val="172753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90B1A-C4F8-B6A8-F479-3E1DD535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Ядовитых животных принято разделять на две группы</a:t>
            </a:r>
            <a:br>
              <a:rPr lang="ru-RU" dirty="0"/>
            </a:b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FBDC9C-11A3-CC64-B069-BB6DD3A69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8001" y="1792941"/>
            <a:ext cx="4910521" cy="388077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</a:rPr>
              <a:t>активно-ядовитые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1"/>
                </a:solidFill>
              </a:rPr>
              <a:t>(органы с ядом)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Вооруженные </a:t>
            </a:r>
            <a:r>
              <a:rPr lang="ru-RU" sz="3600" dirty="0"/>
              <a:t> </a:t>
            </a:r>
          </a:p>
          <a:p>
            <a:r>
              <a:rPr lang="ru-RU" sz="3600" dirty="0"/>
              <a:t> </a:t>
            </a:r>
            <a:r>
              <a:rPr lang="ru-RU" sz="3600" dirty="0">
                <a:solidFill>
                  <a:srgbClr val="FF0000"/>
                </a:solidFill>
              </a:rPr>
              <a:t>Невооруженные</a:t>
            </a:r>
            <a:endParaRPr lang="ru-BY" dirty="0">
              <a:solidFill>
                <a:srgbClr val="FF0000"/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DC6D0A61-97C8-9FAE-368C-6F2629B1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728856"/>
            <a:ext cx="491052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</a:rPr>
              <a:t>пассивно-ядовитые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(ядовитые органы отсутствуют)</a:t>
            </a:r>
            <a:endParaRPr lang="ru-BY" sz="3600" dirty="0">
              <a:solidFill>
                <a:schemeClr val="tx1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79189164-47EC-46B0-7CF1-04496BD4846F}"/>
              </a:ext>
            </a:extLst>
          </p:cNvPr>
          <p:cNvSpPr/>
          <p:nvPr/>
        </p:nvSpPr>
        <p:spPr>
          <a:xfrm>
            <a:off x="2302137" y="1792941"/>
            <a:ext cx="537882" cy="9359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F7503251-DA0B-1BB5-6FE1-1A53A5213FFE}"/>
              </a:ext>
            </a:extLst>
          </p:cNvPr>
          <p:cNvSpPr/>
          <p:nvPr/>
        </p:nvSpPr>
        <p:spPr>
          <a:xfrm>
            <a:off x="8113059" y="1577537"/>
            <a:ext cx="537882" cy="9359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412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Сомнительный монстр – Weekend">
            <a:extLst>
              <a:ext uri="{FF2B5EF4-FFF2-40B4-BE49-F238E27FC236}">
                <a16:creationId xmlns:a16="http://schemas.microsoft.com/office/drawing/2014/main" id="{C26BF2E9-CE00-2CAF-E1C9-3E79A975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42" y="2147942"/>
            <a:ext cx="6485516" cy="3644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едипальпы — Википедия">
            <a:extLst>
              <a:ext uri="{FF2B5EF4-FFF2-40B4-BE49-F238E27FC236}">
                <a16:creationId xmlns:a16="http://schemas.microsoft.com/office/drawing/2014/main" id="{681E1CF1-9875-3E14-C7A2-8B9DAB931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67" y="135793"/>
            <a:ext cx="3917924" cy="275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509F-5F40-B45B-115E-45EEF4C1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Вооруженные</a:t>
            </a:r>
            <a:endParaRPr lang="ru-BY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B4A97-7069-DFD6-8583-03CAD42EA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71" y="1515209"/>
            <a:ext cx="9348793" cy="4277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 органы состоят: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вырабатывающей яд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колющего или ранящего аппарата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(жало)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Пауки (на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хелицерах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\ротовых придатках).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Ядовитый аппарат имеется у змей (гадюка, гюрз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кобра, щитомордник) и ящериц ядозубов. </a:t>
            </a:r>
            <a:endParaRPr lang="ru-BY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2525F5-E2E6-0FF8-87B8-70354B3CB769}"/>
              </a:ext>
            </a:extLst>
          </p:cNvPr>
          <p:cNvSpPr txBox="1"/>
          <p:nvPr/>
        </p:nvSpPr>
        <p:spPr>
          <a:xfrm>
            <a:off x="8708315" y="5608029"/>
            <a:ext cx="200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ящерица ядозуб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2902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901A7-05B2-933B-0D77-F339DB04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82476"/>
            <a:ext cx="8596668" cy="13208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Невооруженные</a:t>
            </a:r>
            <a:endParaRPr lang="ru-BY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CD11A-A9CE-39B3-9312-379FE7D5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742876"/>
            <a:ext cx="8972275" cy="4759787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ранящего аппарата.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яд при попадании на кожу жертвы всасывается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поврежденные места и слизистые оболочки.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Земноводные (жерлянка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краснобрюхая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чесночница обыкновенная, жабы земляная и обыкновенная, саламандра пятнистая и др.).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ряда животных (например, у муравьев)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неранящий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ядовитый аппарат развился из ранящего путем редукции его колющей части</a:t>
            </a:r>
            <a:r>
              <a:rPr lang="ru-RU" dirty="0"/>
              <a:t>.</a:t>
            </a:r>
            <a:endParaRPr lang="ru-BY" dirty="0"/>
          </a:p>
        </p:txBody>
      </p:sp>
      <p:pic>
        <p:nvPicPr>
          <p:cNvPr id="12290" name="Picture 2" descr="Содержание краснобрюхой жерлянки, уход кормление разведение болезни лечение  размножение поведение террариум влажность температура освещение активность  корма амфибии фото">
            <a:extLst>
              <a:ext uri="{FF2B5EF4-FFF2-40B4-BE49-F238E27FC236}">
                <a16:creationId xmlns:a16="http://schemas.microsoft.com/office/drawing/2014/main" id="{E3231C18-E1A5-9844-2338-354F142C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0" y="3776676"/>
            <a:ext cx="2626502" cy="172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Обыкновенная чесночница (Pelobates fuscus)">
            <a:extLst>
              <a:ext uri="{FF2B5EF4-FFF2-40B4-BE49-F238E27FC236}">
                <a16:creationId xmlns:a16="http://schemas.microsoft.com/office/drawing/2014/main" id="{A2E28860-E87D-8D25-679A-42A31FC0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91" y="4606535"/>
            <a:ext cx="2748579" cy="2061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ЗЕМЛЯНАЯ ЖАБА ᐈ Фото и описание ✓">
            <a:extLst>
              <a:ext uri="{FF2B5EF4-FFF2-40B4-BE49-F238E27FC236}">
                <a16:creationId xmlns:a16="http://schemas.microsoft.com/office/drawing/2014/main" id="{14B62911-68B7-469E-3646-EFC260B32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5"/>
          <a:stretch/>
        </p:blipFill>
        <p:spPr bwMode="auto">
          <a:xfrm>
            <a:off x="5127547" y="4672803"/>
            <a:ext cx="2833112" cy="199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Пятнистая саламандра: фото, ареал обитания пятнистой саламандры – читайте  больше на Exomania">
            <a:extLst>
              <a:ext uri="{FF2B5EF4-FFF2-40B4-BE49-F238E27FC236}">
                <a16:creationId xmlns:a16="http://schemas.microsoft.com/office/drawing/2014/main" id="{47ACD980-2922-CBA5-12FF-316BFF22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032" y="4041467"/>
            <a:ext cx="2626502" cy="2626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E962C-007D-FAA6-0A5B-9D4204247D1E}"/>
              </a:ext>
            </a:extLst>
          </p:cNvPr>
          <p:cNvSpPr txBox="1"/>
          <p:nvPr/>
        </p:nvSpPr>
        <p:spPr>
          <a:xfrm>
            <a:off x="363006" y="5403254"/>
            <a:ext cx="1898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жерлянка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краснобрюхая</a:t>
            </a:r>
            <a:endParaRPr lang="ru-B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8239A-EE8F-AB76-96FE-E06D91CDB968}"/>
              </a:ext>
            </a:extLst>
          </p:cNvPr>
          <p:cNvSpPr txBox="1"/>
          <p:nvPr/>
        </p:nvSpPr>
        <p:spPr>
          <a:xfrm>
            <a:off x="3071327" y="3993338"/>
            <a:ext cx="2327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чесночница обыкновенная</a:t>
            </a:r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182AA-E16C-B0DE-979D-D19CDAFE2484}"/>
              </a:ext>
            </a:extLst>
          </p:cNvPr>
          <p:cNvSpPr txBox="1"/>
          <p:nvPr/>
        </p:nvSpPr>
        <p:spPr>
          <a:xfrm>
            <a:off x="5675584" y="4237203"/>
            <a:ext cx="6099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жаба земляная </a:t>
            </a:r>
            <a:endParaRPr lang="ru-B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7FF17-4029-0D8C-4020-FA73793ACEDE}"/>
              </a:ext>
            </a:extLst>
          </p:cNvPr>
          <p:cNvSpPr txBox="1"/>
          <p:nvPr/>
        </p:nvSpPr>
        <p:spPr>
          <a:xfrm>
            <a:off x="8342556" y="3722337"/>
            <a:ext cx="2468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саламандра пятнистая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733675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074373-C2B9-15D5-98E9-AA513582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22" y="25648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Ядовитые насекомые имеют </a:t>
            </a:r>
            <a:r>
              <a:rPr lang="ru-RU" b="1" dirty="0"/>
              <a:t>кожные железы </a:t>
            </a:r>
            <a:r>
              <a:rPr lang="ru-RU" dirty="0"/>
              <a:t>с едким или сильно пахнущим секретом, </a:t>
            </a:r>
            <a:r>
              <a:rPr lang="ru-RU" b="1" dirty="0"/>
              <a:t>отпугивающим врагов </a:t>
            </a:r>
            <a:r>
              <a:rPr lang="ru-RU" dirty="0"/>
              <a:t>(жук колорадский, жук-бомбардир, плавунец, стафилин береговой и др.). </a:t>
            </a:r>
          </a:p>
          <a:p>
            <a:pPr marL="0" indent="0">
              <a:buNone/>
            </a:pPr>
            <a:r>
              <a:rPr lang="ru-RU" dirty="0"/>
              <a:t>В крови некоторых клещей и насекомых содержатся токсичные вещества, которые они выделяют как средство защиты. </a:t>
            </a:r>
            <a:endParaRPr lang="ru-BY" dirty="0"/>
          </a:p>
        </p:txBody>
      </p:sp>
      <p:pic>
        <p:nvPicPr>
          <p:cNvPr id="13314" name="Picture 2" descr="Бомбардир (жук) — Википедия">
            <a:extLst>
              <a:ext uri="{FF2B5EF4-FFF2-40B4-BE49-F238E27FC236}">
                <a16:creationId xmlns:a16="http://schemas.microsoft.com/office/drawing/2014/main" id="{0B3157D5-33AD-7BCC-366C-DEF31C34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" y="2196872"/>
            <a:ext cx="3578416" cy="255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Жук-плавунец — фото и описание, чем питается, его развитие и виды">
            <a:extLst>
              <a:ext uri="{FF2B5EF4-FFF2-40B4-BE49-F238E27FC236}">
                <a16:creationId xmlns:a16="http://schemas.microsoft.com/office/drawing/2014/main" id="{400C3363-4085-8468-279C-7B8DB997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04" y="4137259"/>
            <a:ext cx="3584579" cy="239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MacroID.RU - стафилин">
            <a:extLst>
              <a:ext uri="{FF2B5EF4-FFF2-40B4-BE49-F238E27FC236}">
                <a16:creationId xmlns:a16="http://schemas.microsoft.com/office/drawing/2014/main" id="{3EAA9326-A4F4-F57D-DBB5-440727C4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29" y="2196872"/>
            <a:ext cx="3833308" cy="2874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B263FA-8AA0-A765-ED2B-8E65C7868A41}"/>
              </a:ext>
            </a:extLst>
          </p:cNvPr>
          <p:cNvSpPr txBox="1"/>
          <p:nvPr/>
        </p:nvSpPr>
        <p:spPr>
          <a:xfrm>
            <a:off x="8027438" y="4338672"/>
            <a:ext cx="2444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стафилин береговой </a:t>
            </a:r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33734-0E0B-2C37-80E8-77C7B8A07099}"/>
              </a:ext>
            </a:extLst>
          </p:cNvPr>
          <p:cNvSpPr txBox="1"/>
          <p:nvPr/>
        </p:nvSpPr>
        <p:spPr>
          <a:xfrm>
            <a:off x="4695420" y="6416848"/>
            <a:ext cx="1259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плавунец</a:t>
            </a:r>
            <a:endParaRPr lang="ru-B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A4830-E82B-F2BA-52A7-246E3AF2C557}"/>
              </a:ext>
            </a:extLst>
          </p:cNvPr>
          <p:cNvSpPr txBox="1"/>
          <p:nvPr/>
        </p:nvSpPr>
        <p:spPr>
          <a:xfrm>
            <a:off x="1025563" y="4281390"/>
            <a:ext cx="1809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жук-бомбардир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81606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4DA63-1641-4295-781A-5D24EF35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rgbClr val="0070C0"/>
                </a:solidFill>
              </a:rPr>
              <a:t>Пассивно-ядовитых</a:t>
            </a:r>
            <a:endParaRPr lang="ru-BY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B89866-4739-B2DB-7D20-2D02DDCE0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16" y="148861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Ядовитые органы отсутствуют. Их токсичность связана с особыми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свойствами тех или иных тканей тела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(скрытая, или тканевая, ядовитость).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некоторые рыбы ядовиты при употреблении их в пищу.</a:t>
            </a:r>
            <a:endParaRPr lang="ru-B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Рыба Фугу - фото, описание, приготовление, где обитает">
            <a:extLst>
              <a:ext uri="{FF2B5EF4-FFF2-40B4-BE49-F238E27FC236}">
                <a16:creationId xmlns:a16="http://schemas.microsoft.com/office/drawing/2014/main" id="{264F695A-9902-2CC0-BC73-AD23BEF0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3" y="3841488"/>
            <a:ext cx="3099811" cy="240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9731A-B3CB-8AE2-74DE-0B3F156CB1DA}"/>
              </a:ext>
            </a:extLst>
          </p:cNvPr>
          <p:cNvSpPr/>
          <p:nvPr/>
        </p:nvSpPr>
        <p:spPr>
          <a:xfrm>
            <a:off x="8134077" y="5579697"/>
            <a:ext cx="349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Рыба Фугу</a:t>
            </a:r>
          </a:p>
        </p:txBody>
      </p:sp>
      <p:pic>
        <p:nvPicPr>
          <p:cNvPr id="14340" name="Picture 4" descr="Рыба фугу - деликатес с риском для жизни - YouTube">
            <a:extLst>
              <a:ext uri="{FF2B5EF4-FFF2-40B4-BE49-F238E27FC236}">
                <a16:creationId xmlns:a16="http://schemas.microsoft.com/office/drawing/2014/main" id="{867E1B22-FA4A-FA7F-5B27-9E8491B2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77" y="4214151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36BD6-C983-A1D3-2159-FF0692C4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признаки воздействия яда на организм:</a:t>
            </a:r>
            <a:endParaRPr lang="ru-BY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0E0B9-A31A-C75F-2137-0A3C7A1D6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Покраснение и болезненный отек кожи.</a:t>
            </a:r>
          </a:p>
          <a:p>
            <a:r>
              <a:rPr lang="ru-RU" sz="2800" dirty="0">
                <a:solidFill>
                  <a:schemeClr val="tx1"/>
                </a:solidFill>
              </a:rPr>
              <a:t>Асфиксия (удушье)</a:t>
            </a:r>
          </a:p>
          <a:p>
            <a:r>
              <a:rPr lang="ru-RU" sz="2800" dirty="0">
                <a:solidFill>
                  <a:schemeClr val="tx1"/>
                </a:solidFill>
              </a:rPr>
              <a:t>Отек, жжение и зуд.</a:t>
            </a:r>
          </a:p>
          <a:p>
            <a:r>
              <a:rPr lang="ru-RU" sz="2800" dirty="0">
                <a:solidFill>
                  <a:schemeClr val="tx1"/>
                </a:solidFill>
              </a:rPr>
              <a:t>Тошнота</a:t>
            </a:r>
          </a:p>
          <a:p>
            <a:r>
              <a:rPr lang="ru-RU" sz="2800" dirty="0" err="1">
                <a:solidFill>
                  <a:schemeClr val="tx1"/>
                </a:solidFill>
              </a:rPr>
              <a:t>Гловокружения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B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8249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724</Words>
  <Application>Microsoft Office PowerPoint</Application>
  <PresentationFormat>Широкоэкранный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Google Sans</vt:lpstr>
      <vt:lpstr>Times New Roman</vt:lpstr>
      <vt:lpstr>Trebuchet MS</vt:lpstr>
      <vt:lpstr>Wingdings 3</vt:lpstr>
      <vt:lpstr>Аспект</vt:lpstr>
      <vt:lpstr>Ядовитые животные</vt:lpstr>
      <vt:lpstr>Презентация PowerPoint</vt:lpstr>
      <vt:lpstr>Презентация PowerPoint</vt:lpstr>
      <vt:lpstr>Ядовитых животных принято разделять на две группы </vt:lpstr>
      <vt:lpstr>Вооруженные</vt:lpstr>
      <vt:lpstr>Невооруженные</vt:lpstr>
      <vt:lpstr>Презентация PowerPoint</vt:lpstr>
      <vt:lpstr>Пассивно-ядовитых</vt:lpstr>
      <vt:lpstr>Общие признаки воздействия яда на организм:</vt:lpstr>
      <vt:lpstr>Слепень бычий </vt:lpstr>
      <vt:lpstr>Пчела медоносная </vt:lpstr>
      <vt:lpstr>Оса обыкновенная</vt:lpstr>
      <vt:lpstr>Шмель полевой</vt:lpstr>
      <vt:lpstr>Шершень обыкновенный</vt:lpstr>
      <vt:lpstr>жук нарывник</vt:lpstr>
      <vt:lpstr>Нарывы от укусов насекомых</vt:lpstr>
      <vt:lpstr>Гадюка обыкновенная</vt:lpstr>
      <vt:lpstr>Презентация PowerPoint</vt:lpstr>
      <vt:lpstr>Искусственная иммунизация (антитела\антитоксины)</vt:lpstr>
      <vt:lpstr>Первая медицинская помощь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Ядовитые животные</dc:title>
  <dc:creator>Влад Вакуленко</dc:creator>
  <cp:lastModifiedBy>Влад Вакуленко</cp:lastModifiedBy>
  <cp:revision>1</cp:revision>
  <dcterms:created xsi:type="dcterms:W3CDTF">2023-11-12T20:46:31Z</dcterms:created>
  <dcterms:modified xsi:type="dcterms:W3CDTF">2023-11-12T21:27:30Z</dcterms:modified>
</cp:coreProperties>
</file>