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7" r:id="rId2"/>
  </p:sldMasterIdLst>
  <p:notesMasterIdLst>
    <p:notesMasterId r:id="rId48"/>
  </p:notesMasterIdLst>
  <p:sldIdLst>
    <p:sldId id="256" r:id="rId3"/>
    <p:sldId id="378" r:id="rId4"/>
    <p:sldId id="379" r:id="rId5"/>
    <p:sldId id="374" r:id="rId6"/>
    <p:sldId id="376" r:id="rId7"/>
    <p:sldId id="343" r:id="rId8"/>
    <p:sldId id="344" r:id="rId9"/>
    <p:sldId id="345" r:id="rId10"/>
    <p:sldId id="387" r:id="rId11"/>
    <p:sldId id="388" r:id="rId12"/>
    <p:sldId id="347" r:id="rId13"/>
    <p:sldId id="348" r:id="rId14"/>
    <p:sldId id="349" r:id="rId15"/>
    <p:sldId id="350" r:id="rId16"/>
    <p:sldId id="351" r:id="rId17"/>
    <p:sldId id="352" r:id="rId18"/>
    <p:sldId id="353" r:id="rId19"/>
    <p:sldId id="354" r:id="rId20"/>
    <p:sldId id="380" r:id="rId21"/>
    <p:sldId id="382" r:id="rId22"/>
    <p:sldId id="355" r:id="rId23"/>
    <p:sldId id="356" r:id="rId24"/>
    <p:sldId id="381" r:id="rId25"/>
    <p:sldId id="358" r:id="rId26"/>
    <p:sldId id="359" r:id="rId27"/>
    <p:sldId id="383" r:id="rId28"/>
    <p:sldId id="360" r:id="rId29"/>
    <p:sldId id="361" r:id="rId30"/>
    <p:sldId id="362" r:id="rId31"/>
    <p:sldId id="385" r:id="rId32"/>
    <p:sldId id="363" r:id="rId33"/>
    <p:sldId id="364" r:id="rId34"/>
    <p:sldId id="365" r:id="rId35"/>
    <p:sldId id="366" r:id="rId36"/>
    <p:sldId id="367" r:id="rId37"/>
    <p:sldId id="368" r:id="rId38"/>
    <p:sldId id="369" r:id="rId39"/>
    <p:sldId id="370" r:id="rId40"/>
    <p:sldId id="371" r:id="rId41"/>
    <p:sldId id="384" r:id="rId42"/>
    <p:sldId id="386" r:id="rId43"/>
    <p:sldId id="372" r:id="rId44"/>
    <p:sldId id="373" r:id="rId45"/>
    <p:sldId id="377" r:id="rId46"/>
    <p:sldId id="375"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Georgia" pitchFamily="18" charset="0"/>
        <a:ea typeface="+mn-ea"/>
        <a:cs typeface="+mn-cs"/>
      </a:defRPr>
    </a:lvl1pPr>
    <a:lvl2pPr marL="457200" algn="l" rtl="0" fontAlgn="base">
      <a:spcBef>
        <a:spcPct val="0"/>
      </a:spcBef>
      <a:spcAft>
        <a:spcPct val="0"/>
      </a:spcAft>
      <a:defRPr sz="2400" kern="1200">
        <a:solidFill>
          <a:schemeClr val="tx1"/>
        </a:solidFill>
        <a:latin typeface="Georgia" pitchFamily="18" charset="0"/>
        <a:ea typeface="+mn-ea"/>
        <a:cs typeface="+mn-cs"/>
      </a:defRPr>
    </a:lvl2pPr>
    <a:lvl3pPr marL="914400" algn="l" rtl="0" fontAlgn="base">
      <a:spcBef>
        <a:spcPct val="0"/>
      </a:spcBef>
      <a:spcAft>
        <a:spcPct val="0"/>
      </a:spcAft>
      <a:defRPr sz="2400" kern="1200">
        <a:solidFill>
          <a:schemeClr val="tx1"/>
        </a:solidFill>
        <a:latin typeface="Georgia" pitchFamily="18" charset="0"/>
        <a:ea typeface="+mn-ea"/>
        <a:cs typeface="+mn-cs"/>
      </a:defRPr>
    </a:lvl3pPr>
    <a:lvl4pPr marL="1371600" algn="l" rtl="0" fontAlgn="base">
      <a:spcBef>
        <a:spcPct val="0"/>
      </a:spcBef>
      <a:spcAft>
        <a:spcPct val="0"/>
      </a:spcAft>
      <a:defRPr sz="2400" kern="1200">
        <a:solidFill>
          <a:schemeClr val="tx1"/>
        </a:solidFill>
        <a:latin typeface="Georgia" pitchFamily="18" charset="0"/>
        <a:ea typeface="+mn-ea"/>
        <a:cs typeface="+mn-cs"/>
      </a:defRPr>
    </a:lvl4pPr>
    <a:lvl5pPr marL="1828800" algn="l" rtl="0" fontAlgn="base">
      <a:spcBef>
        <a:spcPct val="0"/>
      </a:spcBef>
      <a:spcAft>
        <a:spcPct val="0"/>
      </a:spcAft>
      <a:defRPr sz="2400" kern="1200">
        <a:solidFill>
          <a:schemeClr val="tx1"/>
        </a:solidFill>
        <a:latin typeface="Georgia" pitchFamily="18" charset="0"/>
        <a:ea typeface="+mn-ea"/>
        <a:cs typeface="+mn-cs"/>
      </a:defRPr>
    </a:lvl5pPr>
    <a:lvl6pPr marL="2286000" algn="l" defTabSz="914400" rtl="0" eaLnBrk="1" latinLnBrk="0" hangingPunct="1">
      <a:defRPr sz="2400" kern="1200">
        <a:solidFill>
          <a:schemeClr val="tx1"/>
        </a:solidFill>
        <a:latin typeface="Georgia" pitchFamily="18" charset="0"/>
        <a:ea typeface="+mn-ea"/>
        <a:cs typeface="+mn-cs"/>
      </a:defRPr>
    </a:lvl6pPr>
    <a:lvl7pPr marL="2743200" algn="l" defTabSz="914400" rtl="0" eaLnBrk="1" latinLnBrk="0" hangingPunct="1">
      <a:defRPr sz="2400" kern="1200">
        <a:solidFill>
          <a:schemeClr val="tx1"/>
        </a:solidFill>
        <a:latin typeface="Georgia" pitchFamily="18" charset="0"/>
        <a:ea typeface="+mn-ea"/>
        <a:cs typeface="+mn-cs"/>
      </a:defRPr>
    </a:lvl7pPr>
    <a:lvl8pPr marL="3200400" algn="l" defTabSz="914400" rtl="0" eaLnBrk="1" latinLnBrk="0" hangingPunct="1">
      <a:defRPr sz="2400" kern="1200">
        <a:solidFill>
          <a:schemeClr val="tx1"/>
        </a:solidFill>
        <a:latin typeface="Georgia" pitchFamily="18" charset="0"/>
        <a:ea typeface="+mn-ea"/>
        <a:cs typeface="+mn-cs"/>
      </a:defRPr>
    </a:lvl8pPr>
    <a:lvl9pPr marL="3657600" algn="l" defTabSz="914400" rtl="0" eaLnBrk="1" latinLnBrk="0" hangingPunct="1">
      <a:defRPr sz="2400"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0099"/>
    <a:srgbClr val="CCFFFF"/>
    <a:srgbClr val="66FF33"/>
    <a:srgbClr val="FF3300"/>
    <a:srgbClr val="FF33CC"/>
    <a:srgbClr val="00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629"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uk-UA"/>
          </a:p>
        </p:txBody>
      </p:sp>
      <p:sp>
        <p:nvSpPr>
          <p:cNvPr id="860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uk-UA"/>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uk-UA" noProof="0"/>
              <a:t>Образец текста</a:t>
            </a:r>
          </a:p>
          <a:p>
            <a:pPr lvl="1"/>
            <a:r>
              <a:rPr lang="uk-UA" noProof="0"/>
              <a:t>Второй уровень</a:t>
            </a:r>
          </a:p>
          <a:p>
            <a:pPr lvl="2"/>
            <a:r>
              <a:rPr lang="uk-UA" noProof="0"/>
              <a:t>Третий уровень</a:t>
            </a:r>
          </a:p>
          <a:p>
            <a:pPr lvl="3"/>
            <a:r>
              <a:rPr lang="uk-UA" noProof="0"/>
              <a:t>Четвертый уровень</a:t>
            </a:r>
          </a:p>
          <a:p>
            <a:pPr lvl="4"/>
            <a:r>
              <a:rPr lang="uk-UA" noProof="0"/>
              <a:t>Пятый уровень</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uk-UA"/>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5DD3A8A-EDEC-4BE6-81C6-68E60DD23164}" type="slidenum">
              <a:rPr lang="uk-UA"/>
              <a:pPr>
                <a:defRPr/>
              </a:pPr>
              <a:t>‹#›</a:t>
            </a:fld>
            <a:endParaRPr 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C9BA5083-F579-4227-AFB3-7BD4D99F1216}" type="slidenum">
              <a:rPr lang="uk-UA" smtClean="0"/>
              <a:pPr/>
              <a:t>1</a:t>
            </a:fld>
            <a:endParaRPr lang="uk-UA"/>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52E671EC-C58F-4790-B62F-8629DB813E6A}" type="slidenum">
              <a:rPr lang="uk-UA" smtClean="0"/>
              <a:pPr/>
              <a:t>10</a:t>
            </a:fld>
            <a:endParaRPr lang="uk-UA"/>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75C7DC3A-4854-4079-B37D-55AA21378B03}" type="slidenum">
              <a:rPr lang="uk-UA" smtClean="0"/>
              <a:pPr/>
              <a:t>11</a:t>
            </a:fld>
            <a:endParaRPr lang="uk-UA"/>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43CCDCD2-CC3D-4E77-B48D-EDC1BC5D3302}" type="slidenum">
              <a:rPr lang="uk-UA" smtClean="0"/>
              <a:pPr/>
              <a:t>12</a:t>
            </a:fld>
            <a:endParaRPr lang="uk-UA"/>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miter lim="800000"/>
            <a:headEnd/>
            <a:tailEnd/>
          </a:ln>
        </p:spPr>
        <p:txBody>
          <a:bodyPr/>
          <a:lstStyle/>
          <a:p>
            <a:fld id="{0902EB95-B049-49F2-92F7-DE943ED037A3}" type="slidenum">
              <a:rPr lang="uk-UA" smtClean="0"/>
              <a:pPr/>
              <a:t>13</a:t>
            </a:fld>
            <a:endParaRPr lang="uk-UA"/>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983B8A85-0182-405C-95ED-438F13B62827}" type="slidenum">
              <a:rPr lang="uk-UA" smtClean="0"/>
              <a:pPr/>
              <a:t>14</a:t>
            </a:fld>
            <a:endParaRPr lang="uk-UA"/>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674E3724-C6C7-4780-8067-890F88FC3ECB}" type="slidenum">
              <a:rPr lang="uk-UA" smtClean="0"/>
              <a:pPr/>
              <a:t>15</a:t>
            </a:fld>
            <a:endParaRPr lang="uk-UA"/>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CEF716C3-5C0B-4263-BC9A-A7D2793A0AF1}" type="slidenum">
              <a:rPr lang="uk-UA" smtClean="0"/>
              <a:pPr/>
              <a:t>16</a:t>
            </a:fld>
            <a:endParaRPr lang="uk-UA"/>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E796ABCC-A7C3-4738-B336-0FC2CC55B7B5}" type="slidenum">
              <a:rPr lang="uk-UA" smtClean="0"/>
              <a:pPr/>
              <a:t>17</a:t>
            </a:fld>
            <a:endParaRPr lang="uk-UA"/>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EB42133D-2137-41F6-9369-E6EDCA158280}" type="slidenum">
              <a:rPr lang="uk-UA" smtClean="0"/>
              <a:pPr/>
              <a:t>18</a:t>
            </a:fld>
            <a:endParaRPr lang="uk-UA"/>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0E902C5D-3335-48F6-90AC-72C4B65C0201}" type="slidenum">
              <a:rPr lang="uk-UA" smtClean="0"/>
              <a:pPr/>
              <a:t>19</a:t>
            </a:fld>
            <a:endParaRPr lang="uk-UA"/>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8D59F3D9-500E-4401-A5D7-372544094936}" type="slidenum">
              <a:rPr lang="uk-UA" smtClean="0"/>
              <a:pPr/>
              <a:t>2</a:t>
            </a:fld>
            <a:endParaRPr lang="uk-UA"/>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uk-U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6EE8C8D3-9F68-4BB5-8E39-E563BBF4AF41}" type="slidenum">
              <a:rPr lang="uk-UA" smtClean="0"/>
              <a:pPr/>
              <a:t>20</a:t>
            </a:fld>
            <a:endParaRPr lang="uk-UA"/>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EAA51A05-5EAA-4361-A497-87D9C4AECB79}" type="slidenum">
              <a:rPr lang="uk-UA" smtClean="0"/>
              <a:pPr/>
              <a:t>21</a:t>
            </a:fld>
            <a:endParaRPr lang="uk-UA"/>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32413713-0F8C-42AE-A945-4B70204CC87B}" type="slidenum">
              <a:rPr lang="uk-UA" smtClean="0"/>
              <a:pPr/>
              <a:t>22</a:t>
            </a:fld>
            <a:endParaRPr lang="uk-UA"/>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fld id="{7653CAAB-03E8-43F5-872F-924B1B33E82F}" type="slidenum">
              <a:rPr lang="uk-UA" smtClean="0"/>
              <a:pPr/>
              <a:t>23</a:t>
            </a:fld>
            <a:endParaRPr lang="uk-UA"/>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49F2E763-DC4D-48A5-9DEA-16AE9A7393CC}" type="slidenum">
              <a:rPr lang="uk-UA" smtClean="0"/>
              <a:pPr/>
              <a:t>24</a:t>
            </a:fld>
            <a:endParaRPr lang="uk-UA"/>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A65C8595-75FE-4B3A-A367-6347F0240C1B}" type="slidenum">
              <a:rPr lang="uk-UA" smtClean="0"/>
              <a:pPr/>
              <a:t>25</a:t>
            </a:fld>
            <a:endParaRPr lang="uk-UA"/>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FE18CF8A-5AE3-45AD-851C-FADB7EB5C0D0}" type="slidenum">
              <a:rPr lang="uk-UA" smtClean="0"/>
              <a:pPr/>
              <a:t>26</a:t>
            </a:fld>
            <a:endParaRPr lang="uk-UA"/>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FEB7AD8A-6E13-4CF8-BC69-27D2DE048103}" type="slidenum">
              <a:rPr lang="uk-UA" smtClean="0"/>
              <a:pPr/>
              <a:t>27</a:t>
            </a:fld>
            <a:endParaRPr lang="uk-UA"/>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648A9CE8-27EF-480A-9F26-CC7BABB03E9F}" type="slidenum">
              <a:rPr lang="uk-UA" smtClean="0"/>
              <a:pPr/>
              <a:t>28</a:t>
            </a:fld>
            <a:endParaRPr lang="uk-UA"/>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7C4328F9-F99F-447E-9953-D1B5602EB9C4}" type="slidenum">
              <a:rPr lang="uk-UA" smtClean="0"/>
              <a:pPr/>
              <a:t>29</a:t>
            </a:fld>
            <a:endParaRPr lang="uk-UA"/>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F1C51B32-5D9C-4922-84C8-793005147C07}" type="slidenum">
              <a:rPr lang="uk-UA" smtClean="0"/>
              <a:pPr/>
              <a:t>3</a:t>
            </a:fld>
            <a:endParaRPr lang="uk-UA"/>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uk-U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215F2CAC-5AC9-4E66-B77D-30D6F8B2C16C}" type="slidenum">
              <a:rPr lang="uk-UA" smtClean="0"/>
              <a:pPr/>
              <a:t>30</a:t>
            </a:fld>
            <a:endParaRPr lang="uk-UA"/>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26D542CA-DD5C-4A75-A94D-73AD3D798B12}" type="slidenum">
              <a:rPr lang="uk-UA" smtClean="0"/>
              <a:pPr/>
              <a:t>31</a:t>
            </a:fld>
            <a:endParaRPr lang="uk-UA"/>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F9F42C07-EF3A-4C71-977E-6C59ADFAFEEC}" type="slidenum">
              <a:rPr lang="uk-UA" smtClean="0"/>
              <a:pPr/>
              <a:t>32</a:t>
            </a:fld>
            <a:endParaRPr lang="uk-UA"/>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BE031FE2-C4A7-40FB-BB9E-29AB60D15772}" type="slidenum">
              <a:rPr lang="uk-UA" smtClean="0"/>
              <a:pPr/>
              <a:t>33</a:t>
            </a:fld>
            <a:endParaRPr lang="uk-UA"/>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A85B72CF-3524-47AD-BDFD-66B9170A2A57}" type="slidenum">
              <a:rPr lang="uk-UA" smtClean="0"/>
              <a:pPr/>
              <a:t>34</a:t>
            </a:fld>
            <a:endParaRPr lang="uk-UA"/>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F03638F1-236C-46CD-8D4A-25FA4E1332DB}" type="slidenum">
              <a:rPr lang="uk-UA" smtClean="0"/>
              <a:pPr/>
              <a:t>35</a:t>
            </a:fld>
            <a:endParaRPr lang="uk-UA"/>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8F3D66C4-8100-4F39-AA8E-DACDCD67444B}" type="slidenum">
              <a:rPr lang="uk-UA" smtClean="0"/>
              <a:pPr/>
              <a:t>36</a:t>
            </a:fld>
            <a:endParaRPr lang="uk-UA"/>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5D6EC055-9D8B-444C-BA9B-5064BFC9CF3F}" type="slidenum">
              <a:rPr lang="uk-UA" smtClean="0"/>
              <a:pPr/>
              <a:t>37</a:t>
            </a:fld>
            <a:endParaRPr lang="uk-UA"/>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965969D7-58E3-4CCE-A024-714F73953929}" type="slidenum">
              <a:rPr lang="uk-UA" smtClean="0"/>
              <a:pPr/>
              <a:t>38</a:t>
            </a:fld>
            <a:endParaRPr lang="uk-UA"/>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1758149C-872D-4F92-9BAF-F70FF45D97B5}" type="slidenum">
              <a:rPr lang="uk-UA" smtClean="0"/>
              <a:pPr/>
              <a:t>39</a:t>
            </a:fld>
            <a:endParaRPr lang="uk-UA"/>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CCD01EEC-768B-4766-BD97-FBA8627B03E8}" type="slidenum">
              <a:rPr lang="uk-UA" smtClean="0">
                <a:solidFill>
                  <a:srgbClr val="000000"/>
                </a:solidFill>
              </a:rPr>
              <a:pPr/>
              <a:t>4</a:t>
            </a:fld>
            <a:endParaRPr lang="uk-UA">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3F783CA6-9D9D-422B-AD91-F636C83FC5DF}" type="slidenum">
              <a:rPr lang="uk-UA" smtClean="0"/>
              <a:pPr/>
              <a:t>40</a:t>
            </a:fld>
            <a:endParaRPr lang="uk-UA"/>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194A42CE-7CB7-45F0-81D2-1296C5C9BCB6}" type="slidenum">
              <a:rPr lang="uk-UA" smtClean="0"/>
              <a:pPr/>
              <a:t>41</a:t>
            </a:fld>
            <a:endParaRPr lang="uk-UA"/>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10EB8036-804D-492B-8343-CE4886AC2944}" type="slidenum">
              <a:rPr lang="uk-UA" smtClean="0"/>
              <a:pPr/>
              <a:t>42</a:t>
            </a:fld>
            <a:endParaRPr lang="uk-UA"/>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1447D24B-3A3F-463A-A98D-D9F14E717F97}" type="slidenum">
              <a:rPr lang="uk-UA" smtClean="0"/>
              <a:pPr/>
              <a:t>43</a:t>
            </a:fld>
            <a:endParaRPr lang="uk-UA"/>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18825D55-6C9C-4E98-8B01-C3316109E871}" type="slidenum">
              <a:rPr lang="uk-UA" smtClean="0"/>
              <a:pPr/>
              <a:t>44</a:t>
            </a:fld>
            <a:endParaRPr lang="uk-UA"/>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45B37774-EC47-40AC-95C5-45277268C243}" type="slidenum">
              <a:rPr lang="uk-UA" smtClean="0"/>
              <a:pPr/>
              <a:t>5</a:t>
            </a:fld>
            <a:endParaRPr lang="uk-UA"/>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7E7D9DA4-4986-4C47-B4B1-B9998AAA58D8}" type="slidenum">
              <a:rPr lang="uk-UA" smtClean="0"/>
              <a:pPr/>
              <a:t>6</a:t>
            </a:fld>
            <a:endParaRPr lang="uk-UA"/>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9A96812F-A635-426F-BC59-D4CB4906B17B}" type="slidenum">
              <a:rPr lang="uk-UA" smtClean="0"/>
              <a:pPr/>
              <a:t>7</a:t>
            </a:fld>
            <a:endParaRPr lang="uk-UA"/>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CAF2B82E-5FA4-4B24-8CC5-4EB643E39856}" type="slidenum">
              <a:rPr lang="uk-UA" smtClean="0"/>
              <a:pPr/>
              <a:t>8</a:t>
            </a:fld>
            <a:endParaRPr lang="uk-UA"/>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0CB7BA11-B520-4E70-B94C-1F3BB839845F}" type="slidenum">
              <a:rPr lang="uk-UA" smtClean="0"/>
              <a:pPr/>
              <a:t>9</a:t>
            </a:fld>
            <a:endParaRPr lang="uk-UA"/>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uk-UA"/>
            </a:p>
          </p:txBody>
        </p:sp>
        <p:sp>
          <p:nvSpPr>
            <p:cNvPr id="6" name="Arc 4"/>
            <p:cNvSpPr>
              <a:spLocks/>
            </p:cNvSpPr>
            <p:nvPr/>
          </p:nvSpPr>
          <p:spPr bwMode="auto">
            <a:xfrm>
              <a:off x="-652" y="978"/>
              <a:ext cx="4237" cy="3342"/>
            </a:xfrm>
            <a:custGeom>
              <a:avLst/>
              <a:gdLst>
                <a:gd name="T0" fmla="*/ 1 w 21600"/>
                <a:gd name="T1" fmla="*/ 0 h 21231"/>
                <a:gd name="T2" fmla="*/ 6 w 21600"/>
                <a:gd name="T3" fmla="*/ 2 h 21231"/>
                <a:gd name="T4" fmla="*/ 0 w 21600"/>
                <a:gd name="T5" fmla="*/ 2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p:spPr>
          <p:txBody>
            <a:bodyPr wrap="none" anchor="ctr"/>
            <a:lstStyle/>
            <a:p>
              <a:endParaRPr lang="ru-RU"/>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ru-RU" noProof="0"/>
              <a:t>Образец заголовка</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ru-RU" noProof="0"/>
              <a:t>Образец подзаголовка</a:t>
            </a:r>
          </a:p>
        </p:txBody>
      </p:sp>
      <p:sp>
        <p:nvSpPr>
          <p:cNvPr id="7" name="Rectangle 7"/>
          <p:cNvSpPr>
            <a:spLocks noGrp="1" noChangeArrowheads="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ru-RU"/>
          </a:p>
        </p:txBody>
      </p:sp>
      <p:sp>
        <p:nvSpPr>
          <p:cNvPr id="8" name="Rectangle 8"/>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ru-RU"/>
          </a:p>
        </p:txBody>
      </p:sp>
      <p:sp>
        <p:nvSpPr>
          <p:cNvPr id="9" name="Rectangle 9"/>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95C9C314-9241-4BF0-9735-7CEDA8E2734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068DA8FA-4A2E-478A-9AD5-EF2DD3EBFE2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85C9B488-221B-433B-B496-F3B33D659E3B}"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a:t>Образец заголовка</a:t>
            </a:r>
            <a:endParaRPr lang="uk-UA"/>
          </a:p>
        </p:txBody>
      </p:sp>
      <p:sp>
        <p:nvSpPr>
          <p:cNvPr id="3" name="Текст 2"/>
          <p:cNvSpPr>
            <a:spLocks noGrp="1"/>
          </p:cNvSpPr>
          <p:nvPr>
            <p:ph type="body" sz="half" idx="1"/>
          </p:nvPr>
        </p:nvSpPr>
        <p:spPr>
          <a:xfrm>
            <a:off x="6858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Картинка 3"/>
          <p:cNvSpPr>
            <a:spLocks noGrp="1"/>
          </p:cNvSpPr>
          <p:nvPr>
            <p:ph type="clipArt" sz="half" idx="2"/>
          </p:nvPr>
        </p:nvSpPr>
        <p:spPr>
          <a:xfrm>
            <a:off x="4648200" y="1981200"/>
            <a:ext cx="3810000" cy="4114800"/>
          </a:xfrm>
        </p:spPr>
        <p:txBody>
          <a:bodyPr/>
          <a:lstStyle/>
          <a:p>
            <a:pPr lvl="0"/>
            <a:endParaRPr lang="uk-UA" noProof="0"/>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C8877A67-A7AA-4337-9819-28F81FE28141}"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a:t>Образец заголовка</a:t>
            </a:r>
            <a:endParaRPr lang="uk-UA"/>
          </a:p>
        </p:txBody>
      </p:sp>
      <p:sp>
        <p:nvSpPr>
          <p:cNvPr id="3" name="Объект 2"/>
          <p:cNvSpPr>
            <a:spLocks noGrp="1"/>
          </p:cNvSpPr>
          <p:nvPr>
            <p:ph sz="quarter" idx="1"/>
          </p:nvPr>
        </p:nvSpPr>
        <p:spPr>
          <a:xfrm>
            <a:off x="685800" y="1981200"/>
            <a:ext cx="38100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quarter" idx="2"/>
          </p:nvPr>
        </p:nvSpPr>
        <p:spPr>
          <a:xfrm>
            <a:off x="4648200" y="1981200"/>
            <a:ext cx="38100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half" idx="3"/>
          </p:nvPr>
        </p:nvSpPr>
        <p:spPr>
          <a:xfrm>
            <a:off x="685800" y="4114800"/>
            <a:ext cx="77724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Rectangle 7"/>
          <p:cNvSpPr>
            <a:spLocks noGrp="1" noChangeArrowheads="1"/>
          </p:cNvSpPr>
          <p:nvPr>
            <p:ph type="dt" sz="half" idx="10"/>
          </p:nvPr>
        </p:nvSpPr>
        <p:spPr>
          <a:ln/>
        </p:spPr>
        <p:txBody>
          <a:bodyPr/>
          <a:lstStyle>
            <a:lvl1pPr>
              <a:defRPr/>
            </a:lvl1pPr>
          </a:lstStyle>
          <a:p>
            <a:pPr>
              <a:defRPr/>
            </a:pPr>
            <a:endParaRPr lang="ru-RU"/>
          </a:p>
        </p:txBody>
      </p:sp>
      <p:sp>
        <p:nvSpPr>
          <p:cNvPr id="7" name="Rectangle 8"/>
          <p:cNvSpPr>
            <a:spLocks noGrp="1" noChangeArrowheads="1"/>
          </p:cNvSpPr>
          <p:nvPr>
            <p:ph type="ftr" sz="quarter" idx="11"/>
          </p:nvPr>
        </p:nvSpPr>
        <p:spPr>
          <a:ln/>
        </p:spPr>
        <p:txBody>
          <a:bodyPr/>
          <a:lstStyle>
            <a:lvl1pPr>
              <a:defRPr/>
            </a:lvl1pPr>
          </a:lstStyle>
          <a:p>
            <a:pPr>
              <a:defRPr/>
            </a:pPr>
            <a:endParaRPr lang="ru-RU"/>
          </a:p>
        </p:txBody>
      </p:sp>
      <p:sp>
        <p:nvSpPr>
          <p:cNvPr id="8" name="Rectangle 9"/>
          <p:cNvSpPr>
            <a:spLocks noGrp="1" noChangeArrowheads="1"/>
          </p:cNvSpPr>
          <p:nvPr>
            <p:ph type="sldNum" sz="quarter" idx="12"/>
          </p:nvPr>
        </p:nvSpPr>
        <p:spPr>
          <a:ln/>
        </p:spPr>
        <p:txBody>
          <a:bodyPr/>
          <a:lstStyle>
            <a:lvl1pPr>
              <a:defRPr/>
            </a:lvl1pPr>
          </a:lstStyle>
          <a:p>
            <a:pPr>
              <a:defRPr/>
            </a:pPr>
            <a:fld id="{51D4FE15-2247-4ED0-9F9A-A0E0875ED9AE}"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uk-UA">
                <a:solidFill>
                  <a:srgbClr val="FFFFFF"/>
                </a:solidFill>
                <a:latin typeface="Times New Roman" pitchFamily="18" charset="0"/>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p:spPr>
          <p:txBody>
            <a:bodyPr wrap="none" anchor="ctr"/>
            <a:lstStyle/>
            <a:p>
              <a:endParaRPr lang="ru-RU"/>
            </a:p>
          </p:txBody>
        </p:sp>
      </p:grpSp>
      <p:sp>
        <p:nvSpPr>
          <p:cNvPr id="30725"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ru-RU" noProof="0"/>
              <a:t>Образец заголовка</a:t>
            </a:r>
          </a:p>
        </p:txBody>
      </p:sp>
      <p:sp>
        <p:nvSpPr>
          <p:cNvPr id="30726"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ru-RU" noProof="0"/>
              <a:t>Образец подзаголовка</a:t>
            </a:r>
          </a:p>
        </p:txBody>
      </p:sp>
      <p:sp>
        <p:nvSpPr>
          <p:cNvPr id="7" name="Rectangle 7"/>
          <p:cNvSpPr>
            <a:spLocks noGrp="1" noChangeArrowheads="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8" name="Rectangle 8"/>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9" name="Rectangle 9"/>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fld id="{ACE17A1E-8864-4670-8154-2D9FF6D8A77D}" type="slidenum">
              <a:rPr lang="ru-RU"/>
              <a:pPr>
                <a:defRPr/>
              </a:pPr>
              <a:t>‹#›</a:t>
            </a:fld>
            <a:endParaRPr lang="ru-RU"/>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6"/>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5" name="Rectangle 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6" name="Rectangle 8"/>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fld id="{8C71AE80-D514-448F-96B3-07F0D071A75F}" type="slidenum">
              <a:rPr lang="ru-RU"/>
              <a:pPr>
                <a:defRPr/>
              </a:pPr>
              <a:t>‹#›</a:t>
            </a:fld>
            <a:endParaRPr lang="ru-RU"/>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6"/>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5" name="Rectangle 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6" name="Rectangle 8"/>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fld id="{A4CCB618-6FBE-4971-A23F-212FA079A3D2}" type="slidenum">
              <a:rPr lang="ru-RU"/>
              <a:pPr>
                <a:defRPr/>
              </a:pPr>
              <a:t>‹#›</a:t>
            </a:fld>
            <a:endParaRPr lang="ru-RU"/>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Rectangle 6"/>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6" name="Rectangle 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7" name="Rectangle 8"/>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fld id="{CF2E8963-AB6C-42F6-8CB7-9FD4B8C2FE6D}" type="slidenum">
              <a:rPr lang="ru-RU"/>
              <a:pPr>
                <a:defRPr/>
              </a:pPr>
              <a:t>‹#›</a:t>
            </a:fld>
            <a:endParaRPr lang="ru-RU"/>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Rectangle 6"/>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8" name="Rectangle 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9" name="Rectangle 8"/>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fld id="{C6956B90-6F79-47EC-B317-80A1E5620DE3}" type="slidenum">
              <a:rPr lang="ru-RU"/>
              <a:pPr>
                <a:defRPr/>
              </a:pPr>
              <a:t>‹#›</a:t>
            </a:fld>
            <a:endParaRPr lang="ru-RU"/>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Rectangle 6"/>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4" name="Rectangle 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5" name="Rectangle 8"/>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fld id="{A8CBE2F1-76F5-4FE9-AAE6-291A4571F91F}" type="slidenum">
              <a:rPr lang="ru-RU"/>
              <a:pPr>
                <a:defRPr/>
              </a:pPr>
              <a:t>‹#›</a:t>
            </a:fld>
            <a:endParaRPr lang="ru-RU"/>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D642A026-EE97-4880-9922-D09B579C3C7A}"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3" name="Rectangle 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4" name="Rectangle 8"/>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fld id="{52C385AE-2700-4FE7-80E7-609601CD1F5F}" type="slidenum">
              <a:rPr lang="ru-RU"/>
              <a:pPr>
                <a:defRPr/>
              </a:pPr>
              <a:t>‹#›</a:t>
            </a:fld>
            <a:endParaRPr lang="ru-RU"/>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6" name="Rectangle 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7" name="Rectangle 8"/>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fld id="{55C2C0A6-9748-4474-B355-33F3B67758F1}" type="slidenum">
              <a:rPr lang="ru-RU"/>
              <a:pPr>
                <a:defRPr/>
              </a:pPr>
              <a:t>‹#›</a:t>
            </a:fld>
            <a:endParaRPr lang="ru-RU"/>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6" name="Rectangle 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7" name="Rectangle 8"/>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fld id="{9E83AB99-9A79-4BD7-9BF3-633E9210648F}" type="slidenum">
              <a:rPr lang="ru-RU"/>
              <a:pPr>
                <a:defRPr/>
              </a:pPr>
              <a:t>‹#›</a:t>
            </a:fld>
            <a:endParaRPr lang="ru-RU"/>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6"/>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5" name="Rectangle 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6" name="Rectangle 8"/>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fld id="{30532BE9-A47C-4876-8AC5-4CE2696793A3}" type="slidenum">
              <a:rPr lang="ru-RU"/>
              <a:pPr>
                <a:defRPr/>
              </a:pPr>
              <a:t>‹#›</a:t>
            </a:fld>
            <a:endParaRPr lang="ru-RU"/>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Rectangle 6"/>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5" name="Rectangle 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6" name="Rectangle 8"/>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fld id="{6F5A22B0-B40C-464C-9B18-1469631288FC}" type="slidenum">
              <a:rPr lang="ru-RU"/>
              <a:pPr>
                <a:defRPr/>
              </a:pPr>
              <a:t>‹#›</a:t>
            </a:fld>
            <a:endParaRPr lang="ru-RU"/>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a:t>Образец заголовка</a:t>
            </a:r>
            <a:endParaRPr lang="uk-UA"/>
          </a:p>
        </p:txBody>
      </p:sp>
      <p:sp>
        <p:nvSpPr>
          <p:cNvPr id="3" name="Таблица 2"/>
          <p:cNvSpPr>
            <a:spLocks noGrp="1"/>
          </p:cNvSpPr>
          <p:nvPr>
            <p:ph type="tbl" idx="1"/>
          </p:nvPr>
        </p:nvSpPr>
        <p:spPr>
          <a:xfrm>
            <a:off x="685800" y="1981200"/>
            <a:ext cx="7772400" cy="4114800"/>
          </a:xfrm>
        </p:spPr>
        <p:txBody>
          <a:bodyPr/>
          <a:lstStyle/>
          <a:p>
            <a:pPr lvl="0"/>
            <a:endParaRPr lang="uk-UA" noProof="0"/>
          </a:p>
        </p:txBody>
      </p:sp>
      <p:sp>
        <p:nvSpPr>
          <p:cNvPr id="4" name="Rectangle 6"/>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5" name="Rectangle 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endParaRPr lang="ru-RU"/>
          </a:p>
        </p:txBody>
      </p:sp>
      <p:sp>
        <p:nvSpPr>
          <p:cNvPr id="6" name="Rectangle 8"/>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eorgia" pitchFamily="18" charset="0"/>
              </a:defRPr>
            </a:lvl1pPr>
          </a:lstStyle>
          <a:p>
            <a:pPr>
              <a:defRPr/>
            </a:pPr>
            <a:fld id="{7E025D84-FED9-4A0F-907C-C0F74B62FD9A}" type="slidenum">
              <a:rPr lang="ru-RU"/>
              <a:pPr>
                <a:defRPr/>
              </a:pPr>
              <a:t>‹#›</a:t>
            </a:fld>
            <a:endParaRPr lang="ru-RU"/>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02EC9F8D-BF4C-4936-A800-85D0761DD45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4518B6B2-57D8-4117-96B4-EF6600A5D9C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Rectangle 7"/>
          <p:cNvSpPr>
            <a:spLocks noGrp="1" noChangeArrowheads="1"/>
          </p:cNvSpPr>
          <p:nvPr>
            <p:ph type="dt" sz="half" idx="10"/>
          </p:nvPr>
        </p:nvSpPr>
        <p:spPr>
          <a:ln/>
        </p:spPr>
        <p:txBody>
          <a:bodyPr/>
          <a:lstStyle>
            <a:lvl1pPr>
              <a:defRPr/>
            </a:lvl1pPr>
          </a:lstStyle>
          <a:p>
            <a:pPr>
              <a:defRPr/>
            </a:pPr>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3D8DC428-D660-4200-A02B-CA179DE83E1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Rectangle 7"/>
          <p:cNvSpPr>
            <a:spLocks noGrp="1" noChangeArrowheads="1"/>
          </p:cNvSpPr>
          <p:nvPr>
            <p:ph type="dt" sz="half" idx="10"/>
          </p:nvPr>
        </p:nvSpPr>
        <p:spPr>
          <a:ln/>
        </p:spPr>
        <p:txBody>
          <a:bodyPr/>
          <a:lstStyle>
            <a:lvl1pPr>
              <a:defRPr/>
            </a:lvl1pPr>
          </a:lstStyle>
          <a:p>
            <a:pPr>
              <a:defRPr/>
            </a:pPr>
            <a:endParaRPr 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Grp="1" noChangeArrowheads="1"/>
          </p:cNvSpPr>
          <p:nvPr>
            <p:ph type="sldNum" sz="quarter" idx="12"/>
          </p:nvPr>
        </p:nvSpPr>
        <p:spPr>
          <a:ln/>
        </p:spPr>
        <p:txBody>
          <a:bodyPr/>
          <a:lstStyle>
            <a:lvl1pPr>
              <a:defRPr/>
            </a:lvl1pPr>
          </a:lstStyle>
          <a:p>
            <a:pPr>
              <a:defRPr/>
            </a:pPr>
            <a:fld id="{BC5067A8-C860-4743-AE00-818EA346189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ru-RU"/>
          </a:p>
        </p:txBody>
      </p:sp>
      <p:sp>
        <p:nvSpPr>
          <p:cNvPr id="3" name="Rectangle 8"/>
          <p:cNvSpPr>
            <a:spLocks noGrp="1" noChangeArrowheads="1"/>
          </p:cNvSpPr>
          <p:nvPr>
            <p:ph type="ftr" sz="quarter" idx="11"/>
          </p:nvPr>
        </p:nvSpPr>
        <p:spPr>
          <a:ln/>
        </p:spPr>
        <p:txBody>
          <a:bodyPr/>
          <a:lstStyle>
            <a:lvl1pPr>
              <a:defRPr/>
            </a:lvl1pPr>
          </a:lstStyle>
          <a:p>
            <a:pPr>
              <a:defRPr/>
            </a:pPr>
            <a:endParaRPr lang="ru-RU"/>
          </a:p>
        </p:txBody>
      </p:sp>
      <p:sp>
        <p:nvSpPr>
          <p:cNvPr id="4" name="Rectangle 9"/>
          <p:cNvSpPr>
            <a:spLocks noGrp="1" noChangeArrowheads="1"/>
          </p:cNvSpPr>
          <p:nvPr>
            <p:ph type="sldNum" sz="quarter" idx="12"/>
          </p:nvPr>
        </p:nvSpPr>
        <p:spPr>
          <a:ln/>
        </p:spPr>
        <p:txBody>
          <a:bodyPr/>
          <a:lstStyle>
            <a:lvl1pPr>
              <a:defRPr/>
            </a:lvl1pPr>
          </a:lstStyle>
          <a:p>
            <a:pPr>
              <a:defRPr/>
            </a:pPr>
            <a:fld id="{CBB2C4C7-D90C-467D-B9F9-4DE900E809D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20244A18-45B1-4207-84D2-A11F0A9AD13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8ACF1ED2-D13B-443A-BECB-243AE35ECD4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uk-UA"/>
            </a:p>
          </p:txBody>
        </p:sp>
        <p:sp>
          <p:nvSpPr>
            <p:cNvPr id="1033" name="Arc 4"/>
            <p:cNvSpPr>
              <a:spLocks/>
            </p:cNvSpPr>
            <p:nvPr/>
          </p:nvSpPr>
          <p:spPr bwMode="auto">
            <a:xfrm>
              <a:off x="0" y="1"/>
              <a:ext cx="5298" cy="4312"/>
            </a:xfrm>
            <a:custGeom>
              <a:avLst/>
              <a:gdLst>
                <a:gd name="T0" fmla="*/ 0 w 21600"/>
                <a:gd name="T1" fmla="*/ 0 h 21600"/>
                <a:gd name="T2" fmla="*/ 19 w 21600"/>
                <a:gd name="T3" fmla="*/ 7 h 21600"/>
                <a:gd name="T4" fmla="*/ 0 w 21600"/>
                <a:gd name="T5" fmla="*/ 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p:spPr>
          <p:txBody>
            <a:bodyPr wrap="none" anchor="ctr"/>
            <a:lstStyle/>
            <a:p>
              <a:endParaRPr lang="ru-RU"/>
            </a:p>
          </p:txBody>
        </p:sp>
      </p:grpSp>
      <p:sp>
        <p:nvSpPr>
          <p:cNvPr id="2053"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ru-RU"/>
              <a:t>Образец заголовка</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atin typeface="+mn-lt"/>
              </a:defRPr>
            </a:lvl1pPr>
          </a:lstStyle>
          <a:p>
            <a:pPr>
              <a:defRPr/>
            </a:pPr>
            <a:endParaRPr lang="ru-RU"/>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atin typeface="+mn-lt"/>
              </a:defRPr>
            </a:lvl1pPr>
          </a:lstStyle>
          <a:p>
            <a:pPr>
              <a:defRPr/>
            </a:pPr>
            <a:endParaRPr lang="ru-RU"/>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atin typeface="+mn-lt"/>
              </a:defRPr>
            </a:lvl1pPr>
          </a:lstStyle>
          <a:p>
            <a:pPr>
              <a:defRPr/>
            </a:pPr>
            <a:fld id="{389B42DE-FB29-4D0C-904B-613EA135AD5D}" type="slidenum">
              <a:rPr lang="ru-RU"/>
              <a:pPr>
                <a:defRPr/>
              </a:pPr>
              <a:t>‹#›</a:t>
            </a:fld>
            <a:endParaRPr lang="ru-RU"/>
          </a:p>
        </p:txBody>
      </p:sp>
      <p:sp>
        <p:nvSpPr>
          <p:cNvPr id="1031"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 bg1="dk2" tx1="lt1" bg2="dk1" tx2="lt2" accent1="accent1" accent2="accent2" accent3="accent3" accent4="accent4" accent5="accent5" accent6="accent6" hlink="hlink" folHlink="folHlink"/>
  <p:sldLayoutIdLst>
    <p:sldLayoutId id="2147483829"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588"/>
            <a:ext cx="9132888" cy="6845300"/>
            <a:chOff x="0" y="1"/>
            <a:chExt cx="5753" cy="4312"/>
          </a:xfrm>
        </p:grpSpPr>
        <p:sp>
          <p:nvSpPr>
            <p:cNvPr id="29699"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uk-UA">
                <a:solidFill>
                  <a:srgbClr val="FFFFFF"/>
                </a:solidFill>
                <a:latin typeface="Times New Roman" pitchFamily="18" charset="0"/>
              </a:endParaRPr>
            </a:p>
          </p:txBody>
        </p:sp>
        <p:sp>
          <p:nvSpPr>
            <p:cNvPr id="2057"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p:spPr>
          <p:txBody>
            <a:bodyPr wrap="none" anchor="ctr"/>
            <a:lstStyle/>
            <a:p>
              <a:endParaRPr lang="ru-RU"/>
            </a:p>
          </p:txBody>
        </p:sp>
      </p:grpSp>
      <p:sp>
        <p:nvSpPr>
          <p:cNvPr id="29701"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ru-RU"/>
              <a:t>Образец заголовка</a:t>
            </a:r>
          </a:p>
        </p:txBody>
      </p:sp>
      <p:sp>
        <p:nvSpPr>
          <p:cNvPr id="29702"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solidFill>
                  <a:srgbClr val="FFFFFF"/>
                </a:solidFill>
                <a:latin typeface="Times New Roman" pitchFamily="18" charset="0"/>
              </a:defRPr>
            </a:lvl1pPr>
          </a:lstStyle>
          <a:p>
            <a:pPr>
              <a:defRPr/>
            </a:pPr>
            <a:endParaRPr lang="ru-RU"/>
          </a:p>
        </p:txBody>
      </p:sp>
      <p:sp>
        <p:nvSpPr>
          <p:cNvPr id="29703"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Times New Roman" pitchFamily="18" charset="0"/>
              </a:defRPr>
            </a:lvl1pPr>
          </a:lstStyle>
          <a:p>
            <a:pPr>
              <a:defRPr/>
            </a:pPr>
            <a:endParaRPr lang="ru-RU"/>
          </a:p>
        </p:txBody>
      </p:sp>
      <p:sp>
        <p:nvSpPr>
          <p:cNvPr id="29704"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Times New Roman" pitchFamily="18" charset="0"/>
              </a:defRPr>
            </a:lvl1pPr>
          </a:lstStyle>
          <a:p>
            <a:pPr>
              <a:defRPr/>
            </a:pPr>
            <a:fld id="{ED519555-25A3-4687-89AA-6B2FD013AA44}" type="slidenum">
              <a:rPr lang="ru-RU"/>
              <a:pPr>
                <a:defRPr/>
              </a:pPr>
              <a:t>‹#›</a:t>
            </a:fld>
            <a:endParaRPr lang="ru-RU"/>
          </a:p>
        </p:txBody>
      </p:sp>
      <p:sp>
        <p:nvSpPr>
          <p:cNvPr id="2055"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png"/><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oleObject" Target="../embeddings/oleObject6.bin"/><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1.png"/><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4.png"/><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24.xml"/><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curezone.com/image_gallery/parasites/guinea/default.asp?i=19&amp;n=24"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5.png"/><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79388" y="188913"/>
            <a:ext cx="8458200" cy="56165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ru-RU" sz="3600" b="1" dirty="0">
                <a:solidFill>
                  <a:srgbClr val="FFFF66"/>
                </a:solidFill>
                <a:cs typeface="Times New Roman" pitchFamily="18" charset="0"/>
              </a:rPr>
              <a:t>Тема: </a:t>
            </a:r>
            <a:r>
              <a:rPr lang="uk-UA" sz="3600" b="1" dirty="0" err="1">
                <a:solidFill>
                  <a:srgbClr val="FFFF66"/>
                </a:solidFill>
                <a:cs typeface="Times New Roman" pitchFamily="18" charset="0"/>
              </a:rPr>
              <a:t>Ме</a:t>
            </a:r>
            <a:r>
              <a:rPr lang="ru-RU" sz="3600" b="1" dirty="0" err="1">
                <a:solidFill>
                  <a:srgbClr val="FFFF66"/>
                </a:solidFill>
                <a:cs typeface="Times New Roman" pitchFamily="18" charset="0"/>
              </a:rPr>
              <a:t>дицинская</a:t>
            </a:r>
            <a:r>
              <a:rPr lang="ru-RU" sz="3600" b="1" dirty="0">
                <a:solidFill>
                  <a:srgbClr val="FFFF66"/>
                </a:solidFill>
                <a:cs typeface="Times New Roman" pitchFamily="18" charset="0"/>
              </a:rPr>
              <a:t> гельминтология. </a:t>
            </a:r>
            <a:br>
              <a:rPr lang="ru-RU" sz="3600" b="1" dirty="0">
                <a:solidFill>
                  <a:srgbClr val="FFFF66"/>
                </a:solidFill>
                <a:cs typeface="Times New Roman" pitchFamily="18" charset="0"/>
              </a:rPr>
            </a:br>
            <a:r>
              <a:rPr lang="ru-RU" sz="3600" b="1" dirty="0">
                <a:solidFill>
                  <a:srgbClr val="FFFF66"/>
                </a:solidFill>
                <a:cs typeface="Times New Roman" pitchFamily="18" charset="0"/>
              </a:rPr>
              <a:t>Круглые черви – паразиты человека</a:t>
            </a:r>
            <a:br>
              <a:rPr lang="ru-RU" sz="3600" b="1" dirty="0">
                <a:solidFill>
                  <a:srgbClr val="FFFF66"/>
                </a:solidFill>
                <a:cs typeface="Times New Roman" pitchFamily="18" charset="0"/>
              </a:rPr>
            </a:br>
            <a:br>
              <a:rPr lang="ru-RU" sz="3600" b="1" dirty="0">
                <a:solidFill>
                  <a:srgbClr val="FFFF66"/>
                </a:solidFill>
                <a:cs typeface="Times New Roman" pitchFamily="18" charset="0"/>
              </a:rPr>
            </a:br>
            <a:br>
              <a:rPr lang="ru-RU" sz="3600" b="1" dirty="0">
                <a:solidFill>
                  <a:srgbClr val="FFFF66"/>
                </a:solidFill>
                <a:cs typeface="Times New Roman" pitchFamily="18" charset="0"/>
              </a:rPr>
            </a:br>
            <a:br>
              <a:rPr lang="ru-RU" sz="3600" b="1" dirty="0">
                <a:solidFill>
                  <a:srgbClr val="FFFF66"/>
                </a:solidFill>
                <a:cs typeface="Times New Roman" pitchFamily="18" charset="0"/>
              </a:rPr>
            </a:br>
            <a:r>
              <a:rPr lang="ru-RU" sz="3200" dirty="0">
                <a:solidFill>
                  <a:srgbClr val="FFFF66"/>
                </a:solidFill>
                <a:cs typeface="Times New Roman" pitchFamily="18" charset="0"/>
              </a:rPr>
              <a:t>Лектор: доц. </a:t>
            </a:r>
            <a:r>
              <a:rPr lang="ru-RU" sz="3200" dirty="0" err="1">
                <a:solidFill>
                  <a:srgbClr val="FFFF66"/>
                </a:solidFill>
                <a:cs typeface="Times New Roman" pitchFamily="18" charset="0"/>
              </a:rPr>
              <a:t>Хазраткулова</a:t>
            </a:r>
            <a:r>
              <a:rPr lang="ru-RU" sz="3200">
                <a:solidFill>
                  <a:srgbClr val="FFFF66"/>
                </a:solidFill>
                <a:cs typeface="Times New Roman" pitchFamily="18" charset="0"/>
              </a:rPr>
              <a:t> М.И.</a:t>
            </a:r>
            <a:br>
              <a:rPr lang="ru-RU" sz="3200">
                <a:solidFill>
                  <a:srgbClr val="FFFF66"/>
                </a:solidFill>
                <a:cs typeface="Times New Roman" pitchFamily="18" charset="0"/>
              </a:rPr>
            </a:br>
            <a:br>
              <a:rPr lang="ru-RU" sz="3200" dirty="0">
                <a:solidFill>
                  <a:srgbClr val="FFFF66"/>
                </a:solidFill>
                <a:cs typeface="Times New Roman" pitchFamily="18" charset="0"/>
              </a:rPr>
            </a:b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0-#ppt_w/2"/>
                                          </p:val>
                                        </p:tav>
                                        <p:tav tm="100000">
                                          <p:val>
                                            <p:strVal val="#ppt_x"/>
                                          </p:val>
                                        </p:tav>
                                      </p:tavLst>
                                    </p:anim>
                                    <p:anim calcmode="lin" valueType="num">
                                      <p:cBhvr additive="base">
                                        <p:cTn id="8"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ChangeArrowheads="1"/>
          </p:cNvSpPr>
          <p:nvPr/>
        </p:nvSpPr>
        <p:spPr bwMode="auto">
          <a:xfrm>
            <a:off x="250825" y="-531813"/>
            <a:ext cx="8615363" cy="664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228600" algn="ctr">
              <a:lnSpc>
                <a:spcPct val="80000"/>
              </a:lnSpc>
              <a:tabLst>
                <a:tab pos="685800" algn="l"/>
              </a:tabLst>
              <a:defRPr/>
            </a:pPr>
            <a:r>
              <a:rPr lang="en-GB" b="1" i="1" dirty="0">
                <a:solidFill>
                  <a:srgbClr val="FFFF00"/>
                </a:solidFill>
                <a:effectLst>
                  <a:outerShdw blurRad="38100" dist="38100" dir="2700000" algn="tl">
                    <a:srgbClr val="000000"/>
                  </a:outerShdw>
                </a:effectLst>
                <a:latin typeface="Times New Roman" pitchFamily="18" charset="0"/>
                <a:cs typeface="Times New Roman" pitchFamily="18" charset="0"/>
              </a:rPr>
              <a:t> </a:t>
            </a:r>
          </a:p>
          <a:p>
            <a:pPr indent="-228600" algn="ctr">
              <a:lnSpc>
                <a:spcPct val="80000"/>
              </a:lnSpc>
              <a:tabLst>
                <a:tab pos="685800" algn="l"/>
              </a:tabLst>
              <a:defRPr/>
            </a:pPr>
            <a:endParaRPr lang="en-GB" b="1" i="1" dirty="0">
              <a:solidFill>
                <a:srgbClr val="FFFF00"/>
              </a:solidFill>
              <a:effectLst>
                <a:outerShdw blurRad="38100" dist="38100" dir="2700000" algn="tl">
                  <a:srgbClr val="000000"/>
                </a:outerShdw>
              </a:effectLst>
              <a:latin typeface="Times New Roman" pitchFamily="18" charset="0"/>
              <a:cs typeface="Times New Roman" pitchFamily="18" charset="0"/>
            </a:endParaRPr>
          </a:p>
          <a:p>
            <a:pPr indent="-228600" algn="just">
              <a:lnSpc>
                <a:spcPct val="80000"/>
              </a:lnSpc>
              <a:tabLst>
                <a:tab pos="685800" algn="l"/>
              </a:tabLst>
              <a:defRPr/>
            </a:pPr>
            <a:r>
              <a:rPr lang="ru-RU" b="1" i="1" dirty="0">
                <a:effectLst>
                  <a:outerShdw blurRad="38100" dist="38100" dir="2700000" algn="tl">
                    <a:srgbClr val="000000"/>
                  </a:outerShdw>
                </a:effectLst>
              </a:rPr>
              <a:t>             </a:t>
            </a:r>
          </a:p>
          <a:p>
            <a:pPr indent="-228600" algn="just">
              <a:lnSpc>
                <a:spcPct val="80000"/>
              </a:lnSpc>
              <a:tabLst>
                <a:tab pos="685800" algn="l"/>
              </a:tabLst>
              <a:defRPr/>
            </a:pPr>
            <a:r>
              <a:rPr lang="ru-RU" b="1" i="1" dirty="0">
                <a:effectLst>
                  <a:outerShdw blurRad="38100" dist="38100" dir="2700000" algn="tl">
                    <a:srgbClr val="000000"/>
                  </a:outerShdw>
                </a:effectLst>
              </a:rPr>
              <a:t>                  </a:t>
            </a:r>
            <a:r>
              <a:rPr lang="ru-RU" sz="4000" b="1" i="1" dirty="0">
                <a:solidFill>
                  <a:srgbClr val="FFCC00"/>
                </a:solidFill>
                <a:effectLst>
                  <a:outerShdw blurRad="38100" dist="38100" dir="2700000" algn="tl">
                    <a:srgbClr val="000000"/>
                  </a:outerShdw>
                </a:effectLst>
                <a:latin typeface="Times New Roman" pitchFamily="18" charset="0"/>
              </a:rPr>
              <a:t>Жизненный цикл</a:t>
            </a:r>
            <a:r>
              <a:rPr lang="ru-RU" sz="3200" b="1" i="1" dirty="0">
                <a:effectLst>
                  <a:outerShdw blurRad="38100" dist="38100" dir="2700000" algn="tl">
                    <a:srgbClr val="000000"/>
                  </a:outerShdw>
                </a:effectLst>
                <a:latin typeface="Times New Roman" pitchFamily="18" charset="0"/>
              </a:rPr>
              <a:t> </a:t>
            </a:r>
          </a:p>
          <a:p>
            <a:pPr indent="-228600" algn="just">
              <a:lnSpc>
                <a:spcPct val="80000"/>
              </a:lnSpc>
              <a:tabLst>
                <a:tab pos="685800" algn="l"/>
              </a:tabLst>
              <a:defRPr/>
            </a:pPr>
            <a:endParaRPr lang="ru-RU" b="1" i="1" dirty="0">
              <a:effectLst>
                <a:outerShdw blurRad="38100" dist="38100" dir="2700000" algn="tl">
                  <a:srgbClr val="000000"/>
                </a:outerShdw>
              </a:effectLst>
              <a:latin typeface="Times New Roman" pitchFamily="18" charset="0"/>
            </a:endParaRPr>
          </a:p>
          <a:p>
            <a:pPr indent="-228600">
              <a:lnSpc>
                <a:spcPct val="80000"/>
              </a:lnSpc>
              <a:buFontTx/>
              <a:buChar char="•"/>
              <a:tabLst>
                <a:tab pos="685800" algn="l"/>
              </a:tabLst>
              <a:defRPr/>
            </a:pPr>
            <a:r>
              <a:rPr lang="ru-RU" sz="3600" i="1" dirty="0">
                <a:latin typeface="Times New Roman" pitchFamily="18" charset="0"/>
              </a:rPr>
              <a:t>В кишках из яйца освобождается </a:t>
            </a:r>
            <a:r>
              <a:rPr lang="ru-RU" sz="3600" b="1" i="1" dirty="0">
                <a:solidFill>
                  <a:srgbClr val="FFCC00"/>
                </a:solidFill>
                <a:latin typeface="Times New Roman" pitchFamily="18" charset="0"/>
              </a:rPr>
              <a:t>личинка</a:t>
            </a:r>
            <a:r>
              <a:rPr lang="ru-RU" sz="3600" i="1" dirty="0">
                <a:latin typeface="Times New Roman" pitchFamily="18" charset="0"/>
              </a:rPr>
              <a:t>, которая проделывает миграцию в организме человека (</a:t>
            </a:r>
            <a:r>
              <a:rPr lang="ru-RU" sz="3600" b="1" i="1" dirty="0">
                <a:solidFill>
                  <a:srgbClr val="FFCC00"/>
                </a:solidFill>
                <a:latin typeface="Times New Roman" pitchFamily="18" charset="0"/>
              </a:rPr>
              <a:t>вены-печень-сердце-легкие-глотка-пищевод-желудок-кишечник</a:t>
            </a:r>
            <a:r>
              <a:rPr lang="ru-RU" sz="3600" i="1" dirty="0">
                <a:latin typeface="Times New Roman" pitchFamily="18" charset="0"/>
              </a:rPr>
              <a:t>). Миграция длится около двух недель.</a:t>
            </a:r>
          </a:p>
          <a:p>
            <a:pPr indent="-228600">
              <a:lnSpc>
                <a:spcPct val="80000"/>
              </a:lnSpc>
              <a:buFontTx/>
              <a:buChar char="•"/>
              <a:tabLst>
                <a:tab pos="685800" algn="l"/>
              </a:tabLst>
              <a:defRPr/>
            </a:pPr>
            <a:r>
              <a:rPr lang="ru-RU" sz="3600" i="1" dirty="0">
                <a:latin typeface="Times New Roman" pitchFamily="18" charset="0"/>
              </a:rPr>
              <a:t> Попав вторично в кишки человека, личинка аскариды через 2-3  месяца превращается в половозрелую форму. Самка аскариды выделяет ежесуточно до </a:t>
            </a:r>
            <a:r>
              <a:rPr lang="ru-RU" sz="3600" b="1" i="1" dirty="0">
                <a:solidFill>
                  <a:srgbClr val="FFCC00"/>
                </a:solidFill>
                <a:latin typeface="Times New Roman" pitchFamily="18" charset="0"/>
              </a:rPr>
              <a:t>240 тыс. яиц.</a:t>
            </a:r>
            <a:r>
              <a:rPr lang="ru-RU" sz="3600" i="1" dirty="0">
                <a:latin typeface="Times New Roman" pitchFamily="18" charset="0"/>
              </a:rPr>
              <a:t> Живет она около года.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304800" y="0"/>
          <a:ext cx="8534400" cy="6804025"/>
        </p:xfrm>
        <a:graphic>
          <a:graphicData uri="http://schemas.openxmlformats.org/presentationml/2006/ole">
            <mc:AlternateContent xmlns:mc="http://schemas.openxmlformats.org/markup-compatibility/2006">
              <mc:Choice xmlns:v="urn:schemas-microsoft-com:vml" Requires="v">
                <p:oleObj spid="_x0000_s26627" name="Image" r:id="rId4" imgW="5815873" imgH="5523810" progId="Photoshop.Image.6">
                  <p:embed/>
                </p:oleObj>
              </mc:Choice>
              <mc:Fallback>
                <p:oleObj name="Image" r:id="rId4" imgW="5815873" imgH="5523810" progId="Photoshop.Image.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0"/>
                        <a:ext cx="8534400" cy="680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3868738"/>
          </a:xfrm>
          <a:prstGeom prst="rect">
            <a:avLst/>
          </a:prstGeom>
          <a:noFill/>
          <a:ln w="9525">
            <a:noFill/>
            <a:miter lim="800000"/>
            <a:headEnd/>
            <a:tailEnd/>
          </a:ln>
          <a:effectLst/>
        </p:spPr>
        <p:txBody>
          <a:bodyPr>
            <a:spAutoFit/>
          </a:bodyPr>
          <a:lstStyle/>
          <a:p>
            <a:r>
              <a:rPr lang="en-GB" sz="2800" b="1" i="1">
                <a:latin typeface="Times New Roman" pitchFamily="18" charset="0"/>
                <a:cs typeface="Times New Roman" pitchFamily="18" charset="0"/>
              </a:rPr>
              <a:t> </a:t>
            </a:r>
            <a:r>
              <a:rPr lang="ru-RU" sz="3200" b="1" i="1">
                <a:solidFill>
                  <a:srgbClr val="FFCC00"/>
                </a:solidFill>
              </a:rPr>
              <a:t>Патогенное значение и диагностика</a:t>
            </a:r>
            <a:r>
              <a:rPr lang="ru-RU" sz="2800" b="1" i="1"/>
              <a:t> </a:t>
            </a:r>
            <a:r>
              <a:rPr lang="ru-RU" b="1"/>
              <a:t>Личинки аскариды могут быть причиной пневмонии.</a:t>
            </a:r>
            <a:r>
              <a:rPr lang="ru-RU" b="1" i="1"/>
              <a:t> </a:t>
            </a:r>
            <a:r>
              <a:rPr lang="ru-RU" b="1"/>
              <a:t>У больных аскаридозом отмечаются головная боль, общая слабость, раздражительность, снижение работоспособности. Аскариды в половозрелой стадии могут стать причиной кишечной непроходимости, что требует немедленного хирургического вмешательства</a:t>
            </a:r>
            <a:r>
              <a:rPr lang="en-GB" sz="3600" b="1" i="1">
                <a:latin typeface="Times New Roman" pitchFamily="18" charset="0"/>
                <a:cs typeface="Times New Roman" pitchFamily="18" charset="0"/>
              </a:rPr>
              <a:t>  </a:t>
            </a:r>
            <a:endParaRPr lang="ru-RU" sz="3600" b="1" i="1">
              <a:latin typeface="Times New Roman" pitchFamily="18" charset="0"/>
              <a:cs typeface="Times New Roman" pitchFamily="18" charset="0"/>
            </a:endParaRPr>
          </a:p>
          <a:p>
            <a:r>
              <a:rPr lang="en-GB" sz="3600" b="1" i="1">
                <a:latin typeface="Times New Roman" pitchFamily="18" charset="0"/>
                <a:cs typeface="Times New Roman" pitchFamily="18" charset="0"/>
              </a:rPr>
              <a:t>    </a:t>
            </a:r>
            <a:endParaRPr lang="ru-RU" sz="3600" b="1" i="1">
              <a:latin typeface="Times New Roman" pitchFamily="18" charset="0"/>
              <a:cs typeface="Times New Roman" pitchFamily="18" charset="0"/>
            </a:endParaRPr>
          </a:p>
        </p:txBody>
      </p:sp>
      <p:pic>
        <p:nvPicPr>
          <p:cNvPr id="27651" name="Picture 3"/>
          <p:cNvPicPr>
            <a:picLocks noChangeAspect="1" noChangeArrowheads="1"/>
          </p:cNvPicPr>
          <p:nvPr/>
        </p:nvPicPr>
        <p:blipFill>
          <a:blip r:embed="rId3"/>
          <a:srcRect/>
          <a:stretch>
            <a:fillRect/>
          </a:stretch>
        </p:blipFill>
        <p:spPr bwMode="auto">
          <a:xfrm>
            <a:off x="1979613" y="3644900"/>
            <a:ext cx="4032250" cy="2997200"/>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ChangeArrowheads="1"/>
          </p:cNvSpPr>
          <p:nvPr/>
        </p:nvSpPr>
        <p:spPr bwMode="auto">
          <a:xfrm>
            <a:off x="468313" y="-100013"/>
            <a:ext cx="84963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GB" sz="2800" b="1" i="1">
                <a:latin typeface="Times New Roman" pitchFamily="18" charset="0"/>
                <a:cs typeface="Times New Roman" pitchFamily="18" charset="0"/>
              </a:rPr>
              <a:t> </a:t>
            </a:r>
            <a:r>
              <a:rPr lang="en-GB" sz="3600" b="1" i="1">
                <a:latin typeface="Times New Roman" pitchFamily="18" charset="0"/>
                <a:cs typeface="Times New Roman" pitchFamily="18" charset="0"/>
              </a:rPr>
              <a:t>    </a:t>
            </a:r>
            <a:endParaRPr lang="ru-RU" sz="3600" b="1" i="1">
              <a:latin typeface="Times New Roman" pitchFamily="18" charset="0"/>
              <a:cs typeface="Times New Roman" pitchFamily="18" charset="0"/>
            </a:endParaRPr>
          </a:p>
          <a:p>
            <a:pPr>
              <a:defRPr/>
            </a:pPr>
            <a:r>
              <a:rPr lang="ru-RU" sz="3200" b="1" i="1">
                <a:solidFill>
                  <a:srgbClr val="FFFF00"/>
                </a:solidFill>
                <a:effectLst>
                  <a:outerShdw blurRad="38100" dist="38100" dir="2700000" algn="tl">
                    <a:srgbClr val="000000"/>
                  </a:outerShdw>
                </a:effectLst>
                <a:latin typeface="Times New Roman" pitchFamily="18" charset="0"/>
                <a:cs typeface="Times New Roman" pitchFamily="18" charset="0"/>
              </a:rPr>
              <a:t>Лабораторная диагностика аскаридоза</a:t>
            </a:r>
            <a:r>
              <a:rPr lang="en-GB" sz="3200" b="1" i="1">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2800" b="1">
                <a:latin typeface="Times New Roman" pitchFamily="18" charset="0"/>
                <a:cs typeface="Times New Roman" pitchFamily="18" charset="0"/>
              </a:rPr>
              <a:t> </a:t>
            </a:r>
            <a:r>
              <a:rPr lang="ru-RU" sz="2800" b="1">
                <a:latin typeface="Times New Roman" pitchFamily="18" charset="0"/>
                <a:cs typeface="Times New Roman" pitchFamily="18" charset="0"/>
              </a:rPr>
              <a:t>овоскопия фекалий, лярвоскопия мокроты</a:t>
            </a:r>
            <a:r>
              <a:rPr lang="en-GB" sz="2800" b="1">
                <a:latin typeface="Times New Roman" pitchFamily="18" charset="0"/>
                <a:cs typeface="Times New Roman" pitchFamily="18" charset="0"/>
              </a:rPr>
              <a:t>.</a:t>
            </a:r>
            <a:endParaRPr lang="ru-RU" sz="2800" b="1">
              <a:latin typeface="Times New Roman" pitchFamily="18" charset="0"/>
              <a:cs typeface="Times New Roman" pitchFamily="18" charset="0"/>
            </a:endParaRPr>
          </a:p>
          <a:p>
            <a:pPr>
              <a:defRPr/>
            </a:pPr>
            <a:r>
              <a:rPr lang="ru-RU" sz="3200" b="1" i="1">
                <a:solidFill>
                  <a:srgbClr val="FFFF00"/>
                </a:solidFill>
                <a:latin typeface="Times New Roman" pitchFamily="18" charset="0"/>
                <a:cs typeface="Times New Roman" pitchFamily="18" charset="0"/>
              </a:rPr>
              <a:t>Профилактика</a:t>
            </a:r>
            <a:r>
              <a:rPr lang="en-GB" sz="3200" b="1" i="1">
                <a:solidFill>
                  <a:srgbClr val="FFFF00"/>
                </a:solidFill>
                <a:latin typeface="Times New Roman" pitchFamily="18" charset="0"/>
                <a:cs typeface="Times New Roman" pitchFamily="18" charset="0"/>
              </a:rPr>
              <a:t>:</a:t>
            </a:r>
            <a:r>
              <a:rPr lang="en-GB" sz="3200" b="1" i="1">
                <a:latin typeface="Times New Roman" pitchFamily="18" charset="0"/>
                <a:cs typeface="Times New Roman" pitchFamily="18" charset="0"/>
              </a:rPr>
              <a:t> </a:t>
            </a:r>
            <a:r>
              <a:rPr lang="ru-RU" b="1"/>
              <a:t>соблюдение правил личной гигиены, тщательная очистка и мытье овощей, фруктов и ягод перед употреблением в пищу, санитарно-просветительная работа, благоустройство туалетов. </a:t>
            </a:r>
            <a:endParaRPr lang="ru-RU" sz="2800">
              <a:latin typeface="Times New Roman" pitchFamily="18" charset="0"/>
            </a:endParaRPr>
          </a:p>
        </p:txBody>
      </p:sp>
      <p:graphicFrame>
        <p:nvGraphicFramePr>
          <p:cNvPr id="28675" name="Object 3"/>
          <p:cNvGraphicFramePr>
            <a:graphicFrameLocks noChangeAspect="1"/>
          </p:cNvGraphicFramePr>
          <p:nvPr/>
        </p:nvGraphicFramePr>
        <p:xfrm>
          <a:off x="900113" y="3789363"/>
          <a:ext cx="3168650" cy="2376487"/>
        </p:xfrm>
        <a:graphic>
          <a:graphicData uri="http://schemas.openxmlformats.org/presentationml/2006/ole">
            <mc:AlternateContent xmlns:mc="http://schemas.openxmlformats.org/markup-compatibility/2006">
              <mc:Choice xmlns:v="urn:schemas-microsoft-com:vml" Requires="v">
                <p:oleObj spid="_x0000_s28676" name="Image" r:id="rId4" imgW="3085714" imgH="2819048" progId="Photoshop.Image.6">
                  <p:embed/>
                </p:oleObj>
              </mc:Choice>
              <mc:Fallback>
                <p:oleObj name="Image" r:id="rId4" imgW="3085714" imgH="2819048" progId="Photoshop.Image.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3789363"/>
                        <a:ext cx="3168650"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6" name="Rectangle 4"/>
          <p:cNvSpPr>
            <a:spLocks noChangeArrowheads="1"/>
          </p:cNvSpPr>
          <p:nvPr/>
        </p:nvSpPr>
        <p:spPr bwMode="auto">
          <a:xfrm>
            <a:off x="4427538" y="4149725"/>
            <a:ext cx="3529012" cy="1311275"/>
          </a:xfrm>
          <a:prstGeom prst="rect">
            <a:avLst/>
          </a:prstGeom>
          <a:noFill/>
          <a:ln w="9525">
            <a:noFill/>
            <a:miter lim="800000"/>
            <a:headEnd/>
            <a:tailEnd/>
          </a:ln>
          <a:effectLst/>
        </p:spPr>
        <p:txBody>
          <a:bodyPr>
            <a:spAutoFit/>
          </a:bodyPr>
          <a:lstStyle/>
          <a:p>
            <a:r>
              <a:rPr lang="ru-RU" sz="2000"/>
              <a:t>Яйца аскариды окружены толстой бугристой оболочкой,   имеют  овальную   форму</a:t>
            </a:r>
            <a:endParaRPr lang="uk-UA" sz="200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0" y="0"/>
            <a:ext cx="8459788" cy="741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sz="3200" b="1" i="1" dirty="0">
                <a:solidFill>
                  <a:srgbClr val="FFFF00"/>
                </a:solidFill>
                <a:effectLst>
                  <a:outerShdw blurRad="38100" dist="38100" dir="2700000" algn="tl">
                    <a:srgbClr val="000000"/>
                  </a:outerShdw>
                </a:effectLst>
                <a:latin typeface="Times New Roman" pitchFamily="18" charset="0"/>
                <a:cs typeface="Times New Roman" pitchFamily="18" charset="0"/>
              </a:rPr>
              <a:t>Паразит</a:t>
            </a:r>
            <a:r>
              <a:rPr lang="en-GB" sz="3200" b="1" i="1" dirty="0">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3200" b="1" i="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Enterobius</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vermicularis</a:t>
            </a:r>
            <a:r>
              <a:rPr lang="ru-RU" sz="3200" b="1" dirty="0">
                <a:latin typeface="Times New Roman" pitchFamily="18" charset="0"/>
                <a:cs typeface="Times New Roman" pitchFamily="18" charset="0"/>
              </a:rPr>
              <a:t> (острица)</a:t>
            </a:r>
          </a:p>
          <a:p>
            <a:pPr algn="just" eaLnBrk="0" hangingPunct="0">
              <a:defRPr/>
            </a:pPr>
            <a:r>
              <a:rPr lang="ru-RU" sz="3200" b="1" i="1" dirty="0">
                <a:solidFill>
                  <a:srgbClr val="FFFF00"/>
                </a:solidFill>
                <a:effectLst>
                  <a:outerShdw blurRad="38100" dist="38100" dir="2700000" algn="tl">
                    <a:srgbClr val="000000"/>
                  </a:outerShdw>
                </a:effectLst>
                <a:latin typeface="Times New Roman" pitchFamily="18" charset="0"/>
                <a:cs typeface="Times New Roman" pitchFamily="18" charset="0"/>
              </a:rPr>
              <a:t>Заболевание</a:t>
            </a:r>
            <a:r>
              <a:rPr lang="en-GB" sz="3200" b="1" i="1" dirty="0">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3200" b="1" i="1" dirty="0">
                <a:latin typeface="Times New Roman" pitchFamily="18" charset="0"/>
                <a:cs typeface="Times New Roman" pitchFamily="18" charset="0"/>
              </a:rPr>
              <a:t> </a:t>
            </a:r>
            <a:r>
              <a:rPr lang="ru-RU" sz="3200" dirty="0">
                <a:latin typeface="Times New Roman" pitchFamily="18" charset="0"/>
                <a:cs typeface="Times New Roman" pitchFamily="18" charset="0"/>
              </a:rPr>
              <a:t>энтеробиоз</a:t>
            </a:r>
          </a:p>
          <a:p>
            <a:pPr eaLnBrk="0" hangingPunct="0">
              <a:defRPr/>
            </a:pPr>
            <a:r>
              <a:rPr lang="ru-RU" sz="3200" b="1" i="1" dirty="0">
                <a:solidFill>
                  <a:srgbClr val="FFFF00"/>
                </a:solidFill>
                <a:effectLst>
                  <a:outerShdw blurRad="38100" dist="38100" dir="2700000" algn="tl">
                    <a:srgbClr val="000000"/>
                  </a:outerShdw>
                </a:effectLst>
                <a:latin typeface="Times New Roman" pitchFamily="18" charset="0"/>
                <a:cs typeface="Times New Roman" pitchFamily="18" charset="0"/>
              </a:rPr>
              <a:t>Морфология</a:t>
            </a:r>
            <a:r>
              <a:rPr lang="en-GB" sz="3200" b="1" i="1" dirty="0">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3200" b="1" dirty="0">
                <a:latin typeface="Times New Roman" pitchFamily="18" charset="0"/>
                <a:cs typeface="Times New Roman" pitchFamily="18" charset="0"/>
              </a:rPr>
              <a:t> </a:t>
            </a:r>
            <a:r>
              <a:rPr lang="ru-RU" sz="2800" dirty="0"/>
              <a:t>Длина самок около 10 мм, самцов 2-5 мм. Задний конец тела самца спирально закручен</a:t>
            </a:r>
          </a:p>
          <a:p>
            <a:pPr algn="just" eaLnBrk="0" hangingPunct="0">
              <a:defRPr/>
            </a:pPr>
            <a:endParaRPr lang="ru-RU" sz="3600" i="1" dirty="0">
              <a:solidFill>
                <a:srgbClr val="FFFF00"/>
              </a:solidFill>
              <a:effectLst>
                <a:outerShdw blurRad="38100" dist="38100" dir="2700000" algn="tl">
                  <a:srgbClr val="000000"/>
                </a:outerShdw>
              </a:effectLst>
              <a:latin typeface="Times New Roman" pitchFamily="18" charset="0"/>
              <a:cs typeface="Times New Roman" pitchFamily="18" charset="0"/>
            </a:endParaRPr>
          </a:p>
          <a:p>
            <a:pPr algn="just" eaLnBrk="0" hangingPunct="0">
              <a:defRPr/>
            </a:pPr>
            <a:endParaRPr lang="ru-RU" sz="3200" b="1" i="1" dirty="0">
              <a:solidFill>
                <a:srgbClr val="FFFF00"/>
              </a:solidFill>
              <a:effectLst>
                <a:outerShdw blurRad="38100" dist="38100" dir="2700000" algn="tl">
                  <a:srgbClr val="000000"/>
                </a:outerShdw>
              </a:effectLst>
              <a:latin typeface="Times New Roman" pitchFamily="18" charset="0"/>
              <a:cs typeface="Times New Roman" pitchFamily="18" charset="0"/>
            </a:endParaRPr>
          </a:p>
          <a:p>
            <a:pPr algn="just" eaLnBrk="0" hangingPunct="0">
              <a:defRPr/>
            </a:pPr>
            <a:endParaRPr lang="ru-RU" sz="3200" b="1" i="1" dirty="0">
              <a:solidFill>
                <a:srgbClr val="FFFF00"/>
              </a:solidFill>
              <a:effectLst>
                <a:outerShdw blurRad="38100" dist="38100" dir="2700000" algn="tl">
                  <a:srgbClr val="000000"/>
                </a:outerShdw>
              </a:effectLst>
              <a:latin typeface="Times New Roman" pitchFamily="18" charset="0"/>
              <a:cs typeface="Times New Roman" pitchFamily="18" charset="0"/>
            </a:endParaRPr>
          </a:p>
          <a:p>
            <a:pPr algn="just" eaLnBrk="0" hangingPunct="0">
              <a:defRPr/>
            </a:pPr>
            <a:endParaRPr lang="ru-RU" sz="3200" b="1" i="1" dirty="0">
              <a:solidFill>
                <a:srgbClr val="FFFF00"/>
              </a:solidFill>
              <a:effectLst>
                <a:outerShdw blurRad="38100" dist="38100" dir="2700000" algn="tl">
                  <a:srgbClr val="000000"/>
                </a:outerShdw>
              </a:effectLst>
              <a:latin typeface="Times New Roman" pitchFamily="18" charset="0"/>
              <a:cs typeface="Times New Roman" pitchFamily="18" charset="0"/>
            </a:endParaRPr>
          </a:p>
          <a:p>
            <a:pPr algn="just" eaLnBrk="0" hangingPunct="0">
              <a:defRPr/>
            </a:pPr>
            <a:r>
              <a:rPr lang="ru-RU" sz="3200" b="1" i="1" dirty="0">
                <a:solidFill>
                  <a:srgbClr val="FFFF00"/>
                </a:solidFill>
                <a:effectLst>
                  <a:outerShdw blurRad="38100" dist="38100" dir="2700000" algn="tl">
                    <a:srgbClr val="000000"/>
                  </a:outerShdw>
                </a:effectLst>
                <a:latin typeface="Times New Roman" pitchFamily="18" charset="0"/>
                <a:cs typeface="Times New Roman" pitchFamily="18" charset="0"/>
              </a:rPr>
              <a:t>Хозяин</a:t>
            </a:r>
            <a:r>
              <a:rPr lang="en-GB" sz="3200" b="1" i="1" dirty="0">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3200" b="1" i="1" dirty="0">
                <a:latin typeface="Times New Roman" pitchFamily="18" charset="0"/>
                <a:cs typeface="Times New Roman" pitchFamily="18" charset="0"/>
              </a:rPr>
              <a:t> </a:t>
            </a:r>
            <a:r>
              <a:rPr lang="ru-RU" sz="3200" dirty="0">
                <a:latin typeface="Times New Roman" pitchFamily="18" charset="0"/>
                <a:cs typeface="Times New Roman" pitchFamily="18" charset="0"/>
              </a:rPr>
              <a:t>человек</a:t>
            </a:r>
          </a:p>
          <a:p>
            <a:pPr eaLnBrk="0" hangingPunct="0">
              <a:defRPr/>
            </a:pPr>
            <a:r>
              <a:rPr lang="ru-RU" sz="3200" b="1" i="1" dirty="0">
                <a:solidFill>
                  <a:srgbClr val="FFFF00"/>
                </a:solidFill>
                <a:effectLst>
                  <a:outerShdw blurRad="38100" dist="38100" dir="2700000" algn="tl">
                    <a:srgbClr val="000000"/>
                  </a:outerShdw>
                </a:effectLst>
                <a:latin typeface="Times New Roman" pitchFamily="18" charset="0"/>
                <a:cs typeface="Times New Roman" pitchFamily="18" charset="0"/>
              </a:rPr>
              <a:t>Путь заражения</a:t>
            </a:r>
            <a:r>
              <a:rPr lang="en-GB" sz="3200" b="1" i="1" dirty="0">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3200" b="1" dirty="0">
                <a:latin typeface="Times New Roman" pitchFamily="18" charset="0"/>
                <a:cs typeface="Times New Roman" pitchFamily="18" charset="0"/>
              </a:rPr>
              <a:t> </a:t>
            </a:r>
            <a:r>
              <a:rPr lang="ru-RU" sz="3200" dirty="0">
                <a:latin typeface="Times New Roman" pitchFamily="18" charset="0"/>
                <a:cs typeface="Times New Roman" pitchFamily="18" charset="0"/>
              </a:rPr>
              <a:t>фекально-оральный</a:t>
            </a:r>
            <a:r>
              <a:rPr lang="en-GB" sz="3200" dirty="0">
                <a:latin typeface="Times New Roman" pitchFamily="18" charset="0"/>
                <a:cs typeface="Times New Roman" pitchFamily="18" charset="0"/>
              </a:rPr>
              <a:t> </a:t>
            </a:r>
            <a:endParaRPr lang="ru-RU" sz="3200" dirty="0">
              <a:latin typeface="Times New Roman" pitchFamily="18" charset="0"/>
              <a:cs typeface="Times New Roman" pitchFamily="18" charset="0"/>
            </a:endParaRPr>
          </a:p>
          <a:p>
            <a:pPr algn="just" eaLnBrk="0" hangingPunct="0">
              <a:defRPr/>
            </a:pPr>
            <a:r>
              <a:rPr lang="ru-RU" sz="3200" b="1" i="1" dirty="0">
                <a:solidFill>
                  <a:srgbClr val="FFFF00"/>
                </a:solidFill>
                <a:effectLst>
                  <a:outerShdw blurRad="38100" dist="38100" dir="2700000" algn="tl">
                    <a:srgbClr val="000000"/>
                  </a:outerShdw>
                </a:effectLst>
                <a:latin typeface="Times New Roman" pitchFamily="18" charset="0"/>
                <a:cs typeface="Times New Roman" pitchFamily="18" charset="0"/>
              </a:rPr>
              <a:t>Инвазионная стадия</a:t>
            </a:r>
            <a:r>
              <a:rPr lang="en-GB" sz="3200" b="1" i="1" dirty="0">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3200" b="1" dirty="0">
                <a:latin typeface="Times New Roman" pitchFamily="18" charset="0"/>
                <a:cs typeface="Times New Roman" pitchFamily="18" charset="0"/>
              </a:rPr>
              <a:t> </a:t>
            </a:r>
            <a:r>
              <a:rPr lang="ru-RU" sz="3200" dirty="0">
                <a:latin typeface="Times New Roman" pitchFamily="18" charset="0"/>
                <a:cs typeface="Times New Roman" pitchFamily="18" charset="0"/>
              </a:rPr>
              <a:t>яйцо</a:t>
            </a:r>
            <a:r>
              <a:rPr lang="en-GB" sz="3200" b="1" dirty="0">
                <a:latin typeface="Times New Roman" pitchFamily="18" charset="0"/>
                <a:cs typeface="Times New Roman" pitchFamily="18" charset="0"/>
              </a:rPr>
              <a:t> </a:t>
            </a:r>
            <a:endParaRPr lang="ru-RU" sz="3200" b="1" dirty="0">
              <a:latin typeface="Times New Roman" pitchFamily="18" charset="0"/>
              <a:cs typeface="Times New Roman" pitchFamily="18" charset="0"/>
            </a:endParaRPr>
          </a:p>
          <a:p>
            <a:pPr eaLnBrk="0" hangingPunct="0">
              <a:defRPr/>
            </a:pPr>
            <a:r>
              <a:rPr lang="ru-RU" sz="3200" b="1" i="1" dirty="0">
                <a:solidFill>
                  <a:srgbClr val="FFFF00"/>
                </a:solidFill>
                <a:effectLst>
                  <a:outerShdw blurRad="38100" dist="38100" dir="2700000" algn="tl">
                    <a:srgbClr val="000000"/>
                  </a:outerShdw>
                </a:effectLst>
                <a:latin typeface="Times New Roman" pitchFamily="18" charset="0"/>
                <a:cs typeface="Times New Roman" pitchFamily="18" charset="0"/>
              </a:rPr>
              <a:t>Локализация</a:t>
            </a:r>
            <a:r>
              <a:rPr lang="en-GB" sz="3200" b="1" i="1" dirty="0">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3200" b="1" i="1" dirty="0">
                <a:latin typeface="Times New Roman" pitchFamily="18" charset="0"/>
                <a:cs typeface="Times New Roman" pitchFamily="18" charset="0"/>
              </a:rPr>
              <a:t> </a:t>
            </a:r>
            <a:r>
              <a:rPr lang="ru-RU" sz="3200" dirty="0">
                <a:latin typeface="Times New Roman" pitchFamily="18" charset="0"/>
                <a:cs typeface="Times New Roman" pitchFamily="18" charset="0"/>
              </a:rPr>
              <a:t>толстый кишечник</a:t>
            </a:r>
          </a:p>
          <a:p>
            <a:pPr eaLnBrk="0" hangingPunct="0">
              <a:defRPr/>
            </a:pPr>
            <a:endParaRPr lang="ru-RU" sz="3200" dirty="0">
              <a:latin typeface="Times New Roman" pitchFamily="18" charset="0"/>
              <a:cs typeface="Times New Roman" pitchFamily="18" charset="0"/>
            </a:endParaRPr>
          </a:p>
          <a:p>
            <a:pPr eaLnBrk="0" hangingPunct="0">
              <a:defRPr/>
            </a:pPr>
            <a:r>
              <a:rPr lang="ru-RU" sz="3200" dirty="0">
                <a:latin typeface="Times New Roman" pitchFamily="18" charset="0"/>
              </a:rPr>
              <a:t> </a:t>
            </a:r>
          </a:p>
        </p:txBody>
      </p:sp>
      <p:graphicFrame>
        <p:nvGraphicFramePr>
          <p:cNvPr id="29699" name="Object 3"/>
          <p:cNvGraphicFramePr>
            <a:graphicFrameLocks noChangeAspect="1"/>
          </p:cNvGraphicFramePr>
          <p:nvPr/>
        </p:nvGraphicFramePr>
        <p:xfrm>
          <a:off x="2555875" y="2276475"/>
          <a:ext cx="3059113" cy="1885950"/>
        </p:xfrm>
        <a:graphic>
          <a:graphicData uri="http://schemas.openxmlformats.org/presentationml/2006/ole">
            <mc:AlternateContent xmlns:mc="http://schemas.openxmlformats.org/markup-compatibility/2006">
              <mc:Choice xmlns:v="urn:schemas-microsoft-com:vml" Requires="v">
                <p:oleObj spid="_x0000_s29700" name="Image" r:id="rId4" imgW="8634921" imgH="2755556" progId="Photoshop.Image.6">
                  <p:embed/>
                </p:oleObj>
              </mc:Choice>
              <mc:Fallback>
                <p:oleObj name="Image" r:id="rId4" imgW="8634921" imgH="2755556" progId="Photoshop.Image.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2276475"/>
                        <a:ext cx="3059113"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ChangeArrowheads="1"/>
          </p:cNvSpPr>
          <p:nvPr/>
        </p:nvSpPr>
        <p:spPr bwMode="auto">
          <a:xfrm>
            <a:off x="179388" y="-171450"/>
            <a:ext cx="8964612" cy="482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228600" algn="ctr">
              <a:lnSpc>
                <a:spcPct val="80000"/>
              </a:lnSpc>
              <a:tabLst>
                <a:tab pos="228600" algn="l"/>
              </a:tabLst>
              <a:defRPr/>
            </a:pPr>
            <a:r>
              <a:rPr lang="en-GB" b="1" i="1">
                <a:solidFill>
                  <a:srgbClr val="FFFF00"/>
                </a:solidFill>
                <a:effectLst>
                  <a:outerShdw blurRad="38100" dist="38100" dir="2700000" algn="tl">
                    <a:srgbClr val="000000"/>
                  </a:outerShdw>
                </a:effectLst>
                <a:latin typeface="Times New Roman" pitchFamily="18" charset="0"/>
                <a:cs typeface="Times New Roman" pitchFamily="18" charset="0"/>
              </a:rPr>
              <a:t> </a:t>
            </a:r>
          </a:p>
          <a:p>
            <a:pPr indent="-228600" algn="ctr">
              <a:tabLst>
                <a:tab pos="228600" algn="l"/>
              </a:tabLst>
              <a:defRPr/>
            </a:pPr>
            <a:r>
              <a:rPr lang="ru-RU" sz="2800" b="1" i="1">
                <a:solidFill>
                  <a:srgbClr val="FFCC00"/>
                </a:solidFill>
                <a:effectLst>
                  <a:outerShdw blurRad="38100" dist="38100" dir="2700000" algn="tl">
                    <a:srgbClr val="000000"/>
                  </a:outerShdw>
                </a:effectLst>
              </a:rPr>
              <a:t>Патогенное значение </a:t>
            </a:r>
          </a:p>
          <a:p>
            <a:pPr indent="-228600">
              <a:tabLst>
                <a:tab pos="228600" algn="l"/>
              </a:tabLst>
              <a:defRPr/>
            </a:pPr>
            <a:r>
              <a:rPr lang="ru-RU" b="1" i="1">
                <a:effectLst>
                  <a:outerShdw blurRad="38100" dist="38100" dir="2700000" algn="tl">
                    <a:srgbClr val="000000"/>
                  </a:outerShdw>
                </a:effectLst>
              </a:rPr>
              <a:t>Энтеробиоз влечет за собой неспокойный сон, вследствие этого понижается трудоспособность, иногда острицы заползают в червеобразный отросток (аппендикс) и могут стать причиной воспаления его. </a:t>
            </a:r>
            <a:r>
              <a:rPr lang="ru-RU" b="1" i="1">
                <a:solidFill>
                  <a:srgbClr val="FFCC00"/>
                </a:solidFill>
                <a:effectLst>
                  <a:outerShdw blurRad="38100" dist="38100" dir="2700000" algn="tl">
                    <a:srgbClr val="000000"/>
                  </a:outerShdw>
                </a:effectLst>
              </a:rPr>
              <a:t>         </a:t>
            </a:r>
          </a:p>
          <a:p>
            <a:pPr indent="-228600">
              <a:tabLst>
                <a:tab pos="228600" algn="l"/>
              </a:tabLst>
              <a:defRPr/>
            </a:pPr>
            <a:r>
              <a:rPr lang="ru-RU" b="1" i="1">
                <a:solidFill>
                  <a:srgbClr val="FFCC00"/>
                </a:solidFill>
                <a:effectLst>
                  <a:outerShdw blurRad="38100" dist="38100" dir="2700000" algn="tl">
                    <a:srgbClr val="000000"/>
                  </a:outerShdw>
                </a:effectLst>
              </a:rPr>
              <a:t>    Диагностика</a:t>
            </a:r>
            <a:r>
              <a:rPr lang="ru-RU" b="1" i="1">
                <a:effectLst>
                  <a:outerShdw blurRad="38100" dist="38100" dir="2700000" algn="tl">
                    <a:srgbClr val="000000"/>
                  </a:outerShdw>
                </a:effectLst>
              </a:rPr>
              <a:t> </a:t>
            </a:r>
          </a:p>
          <a:p>
            <a:pPr indent="-228600">
              <a:tabLst>
                <a:tab pos="228600" algn="l"/>
              </a:tabLst>
              <a:defRPr/>
            </a:pPr>
            <a:r>
              <a:rPr lang="ru-RU" b="1" i="1">
                <a:effectLst>
                  <a:outerShdw blurRad="38100" dist="38100" dir="2700000" algn="tl">
                    <a:srgbClr val="000000"/>
                  </a:outerShdw>
                </a:effectLst>
              </a:rPr>
              <a:t>нахождение выползающих остриц, а также   яиц  в  соскобах с  перианальных</a:t>
            </a:r>
          </a:p>
          <a:p>
            <a:pPr indent="-228600">
              <a:tabLst>
                <a:tab pos="228600" algn="l"/>
              </a:tabLst>
              <a:defRPr/>
            </a:pPr>
            <a:r>
              <a:rPr lang="ru-RU" b="1" i="1">
                <a:effectLst>
                  <a:outerShdw blurRad="38100" dist="38100" dir="2700000" algn="tl">
                    <a:srgbClr val="000000"/>
                  </a:outerShdw>
                </a:effectLst>
              </a:rPr>
              <a:t>складок или в отпечатках на липкой ленте. В испражнениях больных энтеробиозом острицы и их яйца чаще всего отсутствуют.</a:t>
            </a:r>
          </a:p>
        </p:txBody>
      </p:sp>
      <p:pic>
        <p:nvPicPr>
          <p:cNvPr id="30723" name="Picture 3" descr="egg of enterobius"/>
          <p:cNvPicPr>
            <a:picLocks noChangeAspect="1" noChangeArrowheads="1"/>
          </p:cNvPicPr>
          <p:nvPr/>
        </p:nvPicPr>
        <p:blipFill>
          <a:blip r:embed="rId3"/>
          <a:srcRect/>
          <a:stretch>
            <a:fillRect/>
          </a:stretch>
        </p:blipFill>
        <p:spPr bwMode="auto">
          <a:xfrm>
            <a:off x="1331913" y="4797425"/>
            <a:ext cx="2297112" cy="1728788"/>
          </a:xfrm>
          <a:prstGeom prst="rect">
            <a:avLst/>
          </a:prstGeom>
          <a:noFill/>
          <a:ln w="9525">
            <a:noFill/>
            <a:miter lim="800000"/>
            <a:headEnd/>
            <a:tailEnd/>
          </a:ln>
        </p:spPr>
      </p:pic>
      <p:sp>
        <p:nvSpPr>
          <p:cNvPr id="30724" name="Rectangle 4"/>
          <p:cNvSpPr>
            <a:spLocks noChangeArrowheads="1"/>
          </p:cNvSpPr>
          <p:nvPr/>
        </p:nvSpPr>
        <p:spPr bwMode="auto">
          <a:xfrm>
            <a:off x="3851275" y="5084763"/>
            <a:ext cx="4033838" cy="915987"/>
          </a:xfrm>
          <a:prstGeom prst="rect">
            <a:avLst/>
          </a:prstGeom>
          <a:noFill/>
          <a:ln w="9525">
            <a:noFill/>
            <a:miter lim="800000"/>
            <a:headEnd/>
            <a:tailEnd/>
          </a:ln>
          <a:effectLst/>
        </p:spPr>
        <p:txBody>
          <a:bodyPr>
            <a:spAutoFit/>
          </a:bodyPr>
          <a:lstStyle/>
          <a:p>
            <a:r>
              <a:rPr lang="ru-RU" sz="1800" b="1"/>
              <a:t>Яйца острицы бесцветны, несимметричны, уплощены с одной стороны</a:t>
            </a:r>
            <a:endParaRPr lang="uk-UA" sz="1800" b="1"/>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685800" y="0"/>
          <a:ext cx="7543800" cy="6858000"/>
        </p:xfrm>
        <a:graphic>
          <a:graphicData uri="http://schemas.openxmlformats.org/presentationml/2006/ole">
            <mc:AlternateContent xmlns:mc="http://schemas.openxmlformats.org/markup-compatibility/2006">
              <mc:Choice xmlns:v="urn:schemas-microsoft-com:vml" Requires="v">
                <p:oleObj spid="_x0000_s31747" name="Image" r:id="rId4" imgW="5523810" imgH="6184127" progId="Photoshop.Image.6">
                  <p:embed/>
                </p:oleObj>
              </mc:Choice>
              <mc:Fallback>
                <p:oleObj name="Image" r:id="rId4" imgW="5523810" imgH="6184127" progId="Photoshop.Image.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0"/>
                        <a:ext cx="7543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ChangeArrowheads="1"/>
          </p:cNvSpPr>
          <p:nvPr/>
        </p:nvSpPr>
        <p:spPr bwMode="auto">
          <a:xfrm>
            <a:off x="0" y="0"/>
            <a:ext cx="9144000" cy="436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GB" sz="3200" b="1" i="1" dirty="0">
                <a:latin typeface="Times New Roman" pitchFamily="18" charset="0"/>
                <a:cs typeface="Times New Roman" pitchFamily="18" charset="0"/>
              </a:rPr>
              <a:t> </a:t>
            </a:r>
            <a:r>
              <a:rPr lang="ru-RU" sz="3200" b="1" i="1" dirty="0">
                <a:solidFill>
                  <a:srgbClr val="FFFF00"/>
                </a:solidFill>
                <a:effectLst>
                  <a:outerShdw blurRad="38100" dist="38100" dir="2700000" algn="tl">
                    <a:srgbClr val="000000"/>
                  </a:outerShdw>
                </a:effectLst>
                <a:latin typeface="Times New Roman" pitchFamily="18" charset="0"/>
                <a:cs typeface="Times New Roman" pitchFamily="18" charset="0"/>
              </a:rPr>
              <a:t>Паразит</a:t>
            </a:r>
            <a:r>
              <a:rPr lang="en-GB" sz="3200" b="1" i="1" dirty="0">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3200" b="1" i="1" dirty="0">
                <a:latin typeface="Times New Roman" pitchFamily="18" charset="0"/>
                <a:cs typeface="Times New Roman" pitchFamily="18" charset="0"/>
              </a:rPr>
              <a:t> </a:t>
            </a:r>
            <a:r>
              <a:rPr lang="ru-RU" sz="2800" b="1" dirty="0"/>
              <a:t>Власоглав   человеческий   (</a:t>
            </a:r>
            <a:r>
              <a:rPr lang="en-US" sz="2800" b="1" dirty="0" err="1"/>
              <a:t>Trichocephalus</a:t>
            </a:r>
            <a:r>
              <a:rPr lang="ru-RU" sz="2800" b="1" dirty="0"/>
              <a:t>   </a:t>
            </a:r>
            <a:r>
              <a:rPr lang="en-US" sz="2800" b="1" dirty="0" err="1"/>
              <a:t>trichiurus</a:t>
            </a:r>
            <a:r>
              <a:rPr lang="ru-RU" sz="2800" b="1" dirty="0"/>
              <a:t>)</a:t>
            </a:r>
            <a:r>
              <a:rPr lang="ru-RU" dirty="0"/>
              <a:t> </a:t>
            </a:r>
            <a:endParaRPr lang="ru-RU" sz="3200" b="1" dirty="0">
              <a:latin typeface="Times New Roman" pitchFamily="18" charset="0"/>
              <a:cs typeface="Times New Roman" pitchFamily="18" charset="0"/>
            </a:endParaRPr>
          </a:p>
          <a:p>
            <a:pPr eaLnBrk="0" hangingPunct="0">
              <a:defRPr/>
            </a:pPr>
            <a:r>
              <a:rPr lang="en-GB" sz="3200" b="1" i="1" dirty="0">
                <a:latin typeface="Times New Roman" pitchFamily="18" charset="0"/>
                <a:cs typeface="Times New Roman" pitchFamily="18" charset="0"/>
              </a:rPr>
              <a:t> </a:t>
            </a:r>
            <a:r>
              <a:rPr lang="ru-RU" sz="3200" b="1" i="1" dirty="0">
                <a:solidFill>
                  <a:srgbClr val="FFFF00"/>
                </a:solidFill>
                <a:effectLst>
                  <a:outerShdw blurRad="38100" dist="38100" dir="2700000" algn="tl">
                    <a:srgbClr val="000000"/>
                  </a:outerShdw>
                </a:effectLst>
                <a:latin typeface="Times New Roman" pitchFamily="18" charset="0"/>
                <a:cs typeface="Times New Roman" pitchFamily="18" charset="0"/>
              </a:rPr>
              <a:t>Заболевание</a:t>
            </a:r>
            <a:r>
              <a:rPr lang="en-GB" sz="3200" b="1" i="1" dirty="0">
                <a:solidFill>
                  <a:srgbClr val="FFFF00"/>
                </a:solidFill>
                <a:effectLst>
                  <a:outerShdw blurRad="38100" dist="38100" dir="2700000" algn="tl">
                    <a:srgbClr val="000000"/>
                  </a:outerShdw>
                </a:effectLst>
                <a:latin typeface="Times New Roman" pitchFamily="18" charset="0"/>
                <a:cs typeface="Times New Roman" pitchFamily="18" charset="0"/>
              </a:rPr>
              <a:t>: </a:t>
            </a:r>
            <a:r>
              <a:rPr lang="ru-RU" sz="3200" dirty="0">
                <a:latin typeface="Times New Roman" pitchFamily="18" charset="0"/>
                <a:cs typeface="Times New Roman" pitchFamily="18" charset="0"/>
              </a:rPr>
              <a:t>трихоцефалез</a:t>
            </a:r>
          </a:p>
          <a:p>
            <a:pPr eaLnBrk="0" hangingPunct="0">
              <a:defRPr/>
            </a:pPr>
            <a:r>
              <a:rPr lang="ru-RU" sz="3200" b="1" i="1" dirty="0">
                <a:solidFill>
                  <a:srgbClr val="FFFF00"/>
                </a:solidFill>
                <a:effectLst>
                  <a:outerShdw blurRad="38100" dist="38100" dir="2700000" algn="tl">
                    <a:srgbClr val="000000"/>
                  </a:outerShdw>
                </a:effectLst>
                <a:latin typeface="Times New Roman" pitchFamily="18" charset="0"/>
                <a:cs typeface="Times New Roman" pitchFamily="18" charset="0"/>
              </a:rPr>
              <a:t> Морфология</a:t>
            </a:r>
            <a:r>
              <a:rPr lang="en-GB" sz="3200" b="1" i="1" dirty="0">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3200" b="1" dirty="0">
                <a:latin typeface="Times New Roman" pitchFamily="18" charset="0"/>
                <a:cs typeface="Times New Roman" pitchFamily="18" charset="0"/>
              </a:rPr>
              <a:t> </a:t>
            </a:r>
            <a:r>
              <a:rPr lang="ru-RU" sz="3200" dirty="0">
                <a:latin typeface="Times New Roman" pitchFamily="18" charset="0"/>
                <a:cs typeface="Times New Roman" pitchFamily="18" charset="0"/>
              </a:rPr>
              <a:t>длина </a:t>
            </a:r>
            <a:r>
              <a:rPr lang="ru-RU" sz="2800" dirty="0"/>
              <a:t>3-5 см. Головной конец значительно уже заднего и нитевидно вытянут. Задний конец самца спирально закручен. Яйца власоглава по форме напоминают бочоночки. ежесуточно выделяет около 60 тыс. яиц.</a:t>
            </a:r>
            <a:r>
              <a:rPr lang="uk-UA" sz="2800" dirty="0"/>
              <a:t> </a:t>
            </a:r>
            <a:r>
              <a:rPr lang="en-GB" sz="3600" b="1" dirty="0">
                <a:latin typeface="Times New Roman" pitchFamily="18" charset="0"/>
                <a:cs typeface="Times New Roman" pitchFamily="18" charset="0"/>
              </a:rPr>
              <a:t>        </a:t>
            </a:r>
            <a:endParaRPr lang="ru-RU" sz="3600" b="1" dirty="0">
              <a:latin typeface="Times New Roman" pitchFamily="18" charset="0"/>
              <a:cs typeface="Times New Roman" pitchFamily="18" charset="0"/>
            </a:endParaRPr>
          </a:p>
          <a:p>
            <a:pPr algn="just" eaLnBrk="0" hangingPunct="0">
              <a:defRPr/>
            </a:pPr>
            <a:r>
              <a:rPr lang="ru-RU" sz="3600" b="1" dirty="0">
                <a:latin typeface="Times New Roman" pitchFamily="18" charset="0"/>
                <a:cs typeface="Times New Roman" pitchFamily="18" charset="0"/>
              </a:rPr>
              <a:t>        </a:t>
            </a:r>
            <a:endParaRPr lang="ru-RU" sz="3200" b="1" dirty="0">
              <a:latin typeface="Times New Roman" pitchFamily="18" charset="0"/>
              <a:cs typeface="Times New Roman" pitchFamily="18" charset="0"/>
            </a:endParaRPr>
          </a:p>
        </p:txBody>
      </p:sp>
      <p:pic>
        <p:nvPicPr>
          <p:cNvPr id="32771" name="Picture 3"/>
          <p:cNvPicPr>
            <a:picLocks noChangeAspect="1" noChangeArrowheads="1"/>
          </p:cNvPicPr>
          <p:nvPr/>
        </p:nvPicPr>
        <p:blipFill>
          <a:blip r:embed="rId4"/>
          <a:srcRect/>
          <a:stretch>
            <a:fillRect/>
          </a:stretch>
        </p:blipFill>
        <p:spPr bwMode="auto">
          <a:xfrm>
            <a:off x="539750" y="3933825"/>
            <a:ext cx="3313113" cy="2614613"/>
          </a:xfrm>
          <a:prstGeom prst="rect">
            <a:avLst/>
          </a:prstGeom>
          <a:noFill/>
          <a:ln w="9525">
            <a:noFill/>
            <a:miter lim="800000"/>
            <a:headEnd/>
            <a:tailEnd/>
          </a:ln>
        </p:spPr>
      </p:pic>
      <p:graphicFrame>
        <p:nvGraphicFramePr>
          <p:cNvPr id="32772" name="Object 4"/>
          <p:cNvGraphicFramePr>
            <a:graphicFrameLocks noChangeAspect="1"/>
          </p:cNvGraphicFramePr>
          <p:nvPr/>
        </p:nvGraphicFramePr>
        <p:xfrm>
          <a:off x="4356100" y="3860800"/>
          <a:ext cx="2808288" cy="2649538"/>
        </p:xfrm>
        <a:graphic>
          <a:graphicData uri="http://schemas.openxmlformats.org/presentationml/2006/ole">
            <mc:AlternateContent xmlns:mc="http://schemas.openxmlformats.org/markup-compatibility/2006">
              <mc:Choice xmlns:v="urn:schemas-microsoft-com:vml" Requires="v">
                <p:oleObj spid="_x0000_s32773" name="Image" r:id="rId5" imgW="4050794" imgH="4507937" progId="Photoshop.Image.6">
                  <p:embed/>
                </p:oleObj>
              </mc:Choice>
              <mc:Fallback>
                <p:oleObj name="Image" r:id="rId5" imgW="4050794" imgH="4507937" progId="Photoshop.Image.6">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3860800"/>
                        <a:ext cx="2808288" cy="264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1835150" y="2205038"/>
          <a:ext cx="4822825" cy="4256087"/>
        </p:xfrm>
        <a:graphic>
          <a:graphicData uri="http://schemas.openxmlformats.org/presentationml/2006/ole">
            <mc:AlternateContent xmlns:mc="http://schemas.openxmlformats.org/markup-compatibility/2006">
              <mc:Choice xmlns:v="urn:schemas-microsoft-com:vml" Requires="v">
                <p:oleObj spid="_x0000_s33795" name="Image" r:id="rId4" imgW="5523810" imgH="5739683" progId="Photoshop.Image.6">
                  <p:embed/>
                </p:oleObj>
              </mc:Choice>
              <mc:Fallback>
                <p:oleObj name="Image" r:id="rId4" imgW="5523810" imgH="5739683" progId="Photoshop.Image.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2205038"/>
                        <a:ext cx="4822825"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55" name="Rectangle 3"/>
          <p:cNvSpPr>
            <a:spLocks noChangeArrowheads="1"/>
          </p:cNvSpPr>
          <p:nvPr/>
        </p:nvSpPr>
        <p:spPr bwMode="auto">
          <a:xfrm>
            <a:off x="827088" y="188913"/>
            <a:ext cx="72739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b="1" i="1">
                <a:solidFill>
                  <a:srgbClr val="FFFF00"/>
                </a:solidFill>
                <a:effectLst>
                  <a:outerShdw blurRad="38100" dist="38100" dir="2700000" algn="tl">
                    <a:srgbClr val="000000"/>
                  </a:outerShdw>
                </a:effectLst>
              </a:rPr>
              <a:t>Хозяин власоглава</a:t>
            </a:r>
            <a:r>
              <a:rPr lang="en-GB" b="1" i="1">
                <a:solidFill>
                  <a:srgbClr val="FFFF00"/>
                </a:solidFill>
                <a:effectLst>
                  <a:outerShdw blurRad="38100" dist="38100" dir="2700000" algn="tl">
                    <a:srgbClr val="000000"/>
                  </a:outerShdw>
                </a:effectLst>
              </a:rPr>
              <a:t>:</a:t>
            </a:r>
            <a:r>
              <a:rPr lang="en-GB" b="1" i="1"/>
              <a:t> </a:t>
            </a:r>
            <a:r>
              <a:rPr lang="ru-RU" b="1"/>
              <a:t>человек</a:t>
            </a:r>
            <a:r>
              <a:rPr lang="en-GB" b="1"/>
              <a:t>.</a:t>
            </a:r>
            <a:endParaRPr lang="ru-RU" b="1"/>
          </a:p>
          <a:p>
            <a:pPr>
              <a:defRPr/>
            </a:pPr>
            <a:r>
              <a:rPr lang="ru-RU" b="1" i="1">
                <a:solidFill>
                  <a:srgbClr val="FFFF00"/>
                </a:solidFill>
                <a:effectLst>
                  <a:outerShdw blurRad="38100" dist="38100" dir="2700000" algn="tl">
                    <a:srgbClr val="000000"/>
                  </a:outerShdw>
                </a:effectLst>
              </a:rPr>
              <a:t>Путь заражения</a:t>
            </a:r>
            <a:r>
              <a:rPr lang="en-GB" b="1" i="1">
                <a:solidFill>
                  <a:srgbClr val="FFFF00"/>
                </a:solidFill>
                <a:effectLst>
                  <a:outerShdw blurRad="38100" dist="38100" dir="2700000" algn="tl">
                    <a:srgbClr val="000000"/>
                  </a:outerShdw>
                </a:effectLst>
              </a:rPr>
              <a:t>:</a:t>
            </a:r>
            <a:r>
              <a:rPr lang="en-GB" b="1"/>
              <a:t> </a:t>
            </a:r>
            <a:r>
              <a:rPr lang="ru-RU" b="1"/>
              <a:t>фекально-оральный </a:t>
            </a:r>
            <a:r>
              <a:rPr lang="en-GB" b="1"/>
              <a:t>(</a:t>
            </a:r>
            <a:r>
              <a:rPr lang="ru-RU" b="1"/>
              <a:t>алиментарный</a:t>
            </a:r>
            <a:r>
              <a:rPr lang="en-GB" b="1"/>
              <a:t>).</a:t>
            </a:r>
            <a:endParaRPr lang="ru-RU" b="1"/>
          </a:p>
          <a:p>
            <a:pPr>
              <a:defRPr/>
            </a:pPr>
            <a:r>
              <a:rPr lang="ru-RU" b="1" i="1">
                <a:solidFill>
                  <a:srgbClr val="FFFF00"/>
                </a:solidFill>
                <a:effectLst>
                  <a:outerShdw blurRad="38100" dist="38100" dir="2700000" algn="tl">
                    <a:srgbClr val="000000"/>
                  </a:outerShdw>
                </a:effectLst>
              </a:rPr>
              <a:t>Инвазионная стадия</a:t>
            </a:r>
            <a:r>
              <a:rPr lang="en-GB" b="1" i="1">
                <a:solidFill>
                  <a:srgbClr val="FFFF00"/>
                </a:solidFill>
                <a:effectLst>
                  <a:outerShdw blurRad="38100" dist="38100" dir="2700000" algn="tl">
                    <a:srgbClr val="000000"/>
                  </a:outerShdw>
                </a:effectLst>
              </a:rPr>
              <a:t>:</a:t>
            </a:r>
            <a:r>
              <a:rPr lang="en-GB" b="1"/>
              <a:t> </a:t>
            </a:r>
            <a:r>
              <a:rPr lang="ru-RU" b="1"/>
              <a:t>яйцо</a:t>
            </a:r>
            <a:r>
              <a:rPr lang="en-GB" b="1"/>
              <a:t>. </a:t>
            </a:r>
            <a:endParaRPr lang="ru-RU" b="1"/>
          </a:p>
          <a:p>
            <a:pPr>
              <a:defRPr/>
            </a:pPr>
            <a:r>
              <a:rPr lang="ru-RU" b="1" i="1">
                <a:solidFill>
                  <a:srgbClr val="FFFF00"/>
                </a:solidFill>
                <a:effectLst>
                  <a:outerShdw blurRad="38100" dist="38100" dir="2700000" algn="tl">
                    <a:srgbClr val="000000"/>
                  </a:outerShdw>
                </a:effectLst>
              </a:rPr>
              <a:t>Локализация</a:t>
            </a:r>
            <a:r>
              <a:rPr lang="en-GB" b="1" i="1">
                <a:solidFill>
                  <a:srgbClr val="FFFF00"/>
                </a:solidFill>
                <a:effectLst>
                  <a:outerShdw blurRad="38100" dist="38100" dir="2700000" algn="tl">
                    <a:srgbClr val="000000"/>
                  </a:outerShdw>
                </a:effectLst>
              </a:rPr>
              <a:t>:</a:t>
            </a:r>
            <a:r>
              <a:rPr lang="en-GB" b="1"/>
              <a:t> </a:t>
            </a:r>
            <a:r>
              <a:rPr lang="ru-RU" b="1"/>
              <a:t>толстый кишечник</a:t>
            </a:r>
            <a:endParaRPr lang="uk-UA" b="1"/>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Rectangle 3"/>
          <p:cNvSpPr>
            <a:spLocks noChangeArrowheads="1"/>
          </p:cNvSpPr>
          <p:nvPr/>
        </p:nvSpPr>
        <p:spPr bwMode="auto">
          <a:xfrm>
            <a:off x="323850" y="188913"/>
            <a:ext cx="8351838"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sz="2800" b="1" dirty="0">
                <a:solidFill>
                  <a:srgbClr val="FFFF00"/>
                </a:solidFill>
                <a:latin typeface="+mn-lt"/>
              </a:rPr>
              <a:t>Цикл развития власоглава:</a:t>
            </a:r>
          </a:p>
          <a:p>
            <a:pPr>
              <a:defRPr/>
            </a:pPr>
            <a:endParaRPr lang="ru-RU" b="1" dirty="0">
              <a:solidFill>
                <a:srgbClr val="FFFF00"/>
              </a:solidFill>
              <a:latin typeface="+mn-lt"/>
            </a:endParaRPr>
          </a:p>
          <a:p>
            <a:pPr>
              <a:defRPr/>
            </a:pPr>
            <a:r>
              <a:rPr lang="ru-RU" sz="2000" b="1" i="1" dirty="0">
                <a:solidFill>
                  <a:srgbClr val="FFFF00"/>
                </a:solidFill>
                <a:effectLst>
                  <a:outerShdw blurRad="38100" dist="38100" dir="2700000" algn="tl">
                    <a:srgbClr val="000000"/>
                  </a:outerShdw>
                </a:effectLst>
                <a:latin typeface="+mn-lt"/>
              </a:rPr>
              <a:t>1. Оплодотворенные самки внутри человеческого организма (в кишечнике) откладывают от 100 до 3.5 тысяч микроскопических яиц, напоминающих по форме лимон.</a:t>
            </a:r>
          </a:p>
          <a:p>
            <a:pPr>
              <a:defRPr/>
            </a:pPr>
            <a:r>
              <a:rPr lang="ru-RU" sz="2000" b="1" i="1" dirty="0">
                <a:solidFill>
                  <a:srgbClr val="FFFF00"/>
                </a:solidFill>
                <a:effectLst>
                  <a:outerShdw blurRad="38100" dist="38100" dir="2700000" algn="tl">
                    <a:srgbClr val="000000"/>
                  </a:outerShdw>
                </a:effectLst>
                <a:latin typeface="+mn-lt"/>
              </a:rPr>
              <a:t>2. Яйца вместе с фекалиями выходят наружу, попадают во внешнюю среду, где и происходит их дальнейшее развитие (при оптимальных условиях «темно + тепло +сыро» это длится около месяца), после чего становятся инвазионными. </a:t>
            </a:r>
          </a:p>
          <a:p>
            <a:pPr>
              <a:defRPr/>
            </a:pPr>
            <a:r>
              <a:rPr lang="ru-RU" sz="2000" b="1" i="1" dirty="0">
                <a:solidFill>
                  <a:srgbClr val="FFFF00"/>
                </a:solidFill>
                <a:effectLst>
                  <a:outerShdw blurRad="38100" dist="38100" dir="2700000" algn="tl">
                    <a:srgbClr val="000000"/>
                  </a:outerShdw>
                </a:effectLst>
                <a:latin typeface="+mn-lt"/>
              </a:rPr>
              <a:t>3. Яйцо власоглава человеческого попадает опять в организм зараженного, где прочная яичная оболочка растворяется и готовая личинка оказывается в ЖКТ, где и остается паразитировать. Обычным местом «присасывания» у власоглава является толстая, тонкая и слепая кишка. Самка власоглава выделяет в течение суток 2000-10000 яиц, которые попадают в просвет кишки и с фекалиями выносятся в окружающую среду. Во влажной почве при температуре 25-30 °C в яйце развивается личинка, через три-четыре недели яйца становятся инвазионными и могут быть проглочены.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152400" y="685800"/>
            <a:ext cx="8991600" cy="6459538"/>
          </a:xfrm>
          <a:prstGeom prst="rect">
            <a:avLst/>
          </a:prstGeom>
          <a:noFill/>
          <a:ln w="9525">
            <a:solidFill>
              <a:schemeClr val="tx1"/>
            </a:solidFill>
            <a:miter lim="800000"/>
            <a:headEnd/>
            <a:tailEnd/>
          </a:ln>
          <a:effectLst/>
        </p:spPr>
        <p:txBody>
          <a:bodyPr>
            <a:spAutoFit/>
          </a:bodyPr>
          <a:lstStyle/>
          <a:p>
            <a:pPr indent="-180975">
              <a:lnSpc>
                <a:spcPct val="90000"/>
              </a:lnSpc>
              <a:tabLst>
                <a:tab pos="228600" algn="l"/>
              </a:tabLst>
            </a:pPr>
            <a:r>
              <a:rPr lang="en-GB" sz="4200" b="1">
                <a:cs typeface="Times New Roman" pitchFamily="18" charset="0"/>
              </a:rPr>
              <a:t>     </a:t>
            </a:r>
            <a:r>
              <a:rPr lang="ru-RU" sz="4000" b="1" i="1">
                <a:solidFill>
                  <a:schemeClr val="tx2"/>
                </a:solidFill>
                <a:latin typeface="Arial" charset="0"/>
              </a:rPr>
              <a:t>Цель</a:t>
            </a:r>
            <a:r>
              <a:rPr lang="en-GB" sz="4000" b="1" i="1">
                <a:solidFill>
                  <a:schemeClr val="tx2"/>
                </a:solidFill>
                <a:latin typeface="Arial" charset="0"/>
              </a:rPr>
              <a:t> </a:t>
            </a:r>
            <a:r>
              <a:rPr lang="ru-RU" sz="4000" b="1" i="1">
                <a:solidFill>
                  <a:schemeClr val="tx2"/>
                </a:solidFill>
                <a:latin typeface="Arial" charset="0"/>
              </a:rPr>
              <a:t>лекции</a:t>
            </a:r>
            <a:r>
              <a:rPr lang="en-GB" sz="4000" b="1" i="1">
                <a:solidFill>
                  <a:schemeClr val="tx2"/>
                </a:solidFill>
                <a:latin typeface="Arial" charset="0"/>
              </a:rPr>
              <a:t>:</a:t>
            </a:r>
            <a:r>
              <a:rPr lang="en-GB" sz="4000" b="1">
                <a:latin typeface="Arial" charset="0"/>
              </a:rPr>
              <a:t> </a:t>
            </a:r>
            <a:endParaRPr lang="ru-RU" sz="4000" b="1">
              <a:latin typeface="Arial" charset="0"/>
            </a:endParaRPr>
          </a:p>
          <a:p>
            <a:pPr indent="-180975">
              <a:lnSpc>
                <a:spcPct val="90000"/>
              </a:lnSpc>
              <a:tabLst>
                <a:tab pos="228600" algn="l"/>
              </a:tabLst>
            </a:pPr>
            <a:r>
              <a:rPr lang="ru-RU" sz="4000" b="1">
                <a:solidFill>
                  <a:srgbClr val="FFFF00"/>
                </a:solidFill>
                <a:latin typeface="Arial" charset="0"/>
              </a:rPr>
              <a:t>изучить особенности развития геогельминтов и биогельминтов,</a:t>
            </a:r>
            <a:r>
              <a:rPr lang="en-GB" sz="4000" b="1">
                <a:solidFill>
                  <a:srgbClr val="FFFF00"/>
                </a:solidFill>
                <a:latin typeface="Arial" charset="0"/>
              </a:rPr>
              <a:t> </a:t>
            </a:r>
            <a:r>
              <a:rPr lang="ru-RU" sz="4000" b="1">
                <a:solidFill>
                  <a:srgbClr val="FFFF00"/>
                </a:solidFill>
                <a:latin typeface="Arial" charset="0"/>
              </a:rPr>
              <a:t>общую</a:t>
            </a:r>
            <a:r>
              <a:rPr lang="en-GB" sz="4000" b="1">
                <a:solidFill>
                  <a:srgbClr val="FFFF00"/>
                </a:solidFill>
                <a:latin typeface="Arial" charset="0"/>
              </a:rPr>
              <a:t> </a:t>
            </a:r>
            <a:r>
              <a:rPr lang="ru-RU" sz="4000" b="1">
                <a:solidFill>
                  <a:srgbClr val="FFFF00"/>
                </a:solidFill>
                <a:latin typeface="Arial" charset="0"/>
              </a:rPr>
              <a:t>характеристику</a:t>
            </a:r>
            <a:r>
              <a:rPr lang="en-GB" sz="4000" b="1">
                <a:solidFill>
                  <a:srgbClr val="FFFF00"/>
                </a:solidFill>
                <a:latin typeface="Arial" charset="0"/>
              </a:rPr>
              <a:t> </a:t>
            </a:r>
            <a:r>
              <a:rPr lang="ru-RU" sz="4000" b="1">
                <a:solidFill>
                  <a:srgbClr val="FFFF00"/>
                </a:solidFill>
                <a:latin typeface="Arial" charset="0"/>
              </a:rPr>
              <a:t>круглых червей</a:t>
            </a:r>
            <a:r>
              <a:rPr lang="en-GB" sz="4000" b="1">
                <a:solidFill>
                  <a:srgbClr val="FFFF00"/>
                </a:solidFill>
                <a:latin typeface="Arial" charset="0"/>
              </a:rPr>
              <a:t>, </a:t>
            </a:r>
            <a:r>
              <a:rPr lang="ru-RU" sz="4000" b="1">
                <a:solidFill>
                  <a:srgbClr val="FFFF00"/>
                </a:solidFill>
                <a:latin typeface="Arial" charset="0"/>
              </a:rPr>
              <a:t>морфологию</a:t>
            </a:r>
            <a:r>
              <a:rPr lang="en-GB" sz="4000" b="1">
                <a:solidFill>
                  <a:srgbClr val="FFFF00"/>
                </a:solidFill>
                <a:latin typeface="Arial" charset="0"/>
              </a:rPr>
              <a:t>, </a:t>
            </a:r>
            <a:r>
              <a:rPr lang="ru-RU" sz="4000" b="1">
                <a:solidFill>
                  <a:srgbClr val="FFFF00"/>
                </a:solidFill>
                <a:latin typeface="Arial" charset="0"/>
              </a:rPr>
              <a:t>жизненные</a:t>
            </a:r>
            <a:r>
              <a:rPr lang="en-GB" sz="4000" b="1">
                <a:solidFill>
                  <a:srgbClr val="FFFF00"/>
                </a:solidFill>
                <a:latin typeface="Arial" charset="0"/>
              </a:rPr>
              <a:t> </a:t>
            </a:r>
            <a:r>
              <a:rPr lang="ru-RU" sz="4000" b="1">
                <a:solidFill>
                  <a:srgbClr val="FFFF00"/>
                </a:solidFill>
                <a:latin typeface="Arial" charset="0"/>
              </a:rPr>
              <a:t>циклы</a:t>
            </a:r>
            <a:r>
              <a:rPr lang="en-GB" sz="4000" b="1">
                <a:solidFill>
                  <a:srgbClr val="FFFF00"/>
                </a:solidFill>
                <a:latin typeface="Arial" charset="0"/>
              </a:rPr>
              <a:t>, </a:t>
            </a:r>
            <a:r>
              <a:rPr lang="ru-RU" sz="4000" b="1">
                <a:solidFill>
                  <a:srgbClr val="FFFF00"/>
                </a:solidFill>
                <a:latin typeface="Arial" charset="0"/>
              </a:rPr>
              <a:t>патогенное</a:t>
            </a:r>
            <a:r>
              <a:rPr lang="en-GB" sz="4000" b="1">
                <a:solidFill>
                  <a:srgbClr val="FFFF00"/>
                </a:solidFill>
                <a:latin typeface="Arial" charset="0"/>
              </a:rPr>
              <a:t> </a:t>
            </a:r>
            <a:r>
              <a:rPr lang="ru-RU" sz="4000" b="1">
                <a:solidFill>
                  <a:srgbClr val="FFFF00"/>
                </a:solidFill>
                <a:latin typeface="Arial" charset="0"/>
              </a:rPr>
              <a:t>действие нематод</a:t>
            </a:r>
            <a:r>
              <a:rPr lang="en-GB" sz="4000" b="1">
                <a:solidFill>
                  <a:srgbClr val="FFFF00"/>
                </a:solidFill>
                <a:latin typeface="Arial" charset="0"/>
              </a:rPr>
              <a:t>, </a:t>
            </a:r>
            <a:r>
              <a:rPr lang="ru-RU" sz="4000" b="1">
                <a:solidFill>
                  <a:srgbClr val="FFFF00"/>
                </a:solidFill>
                <a:latin typeface="Arial" charset="0"/>
              </a:rPr>
              <a:t>методы</a:t>
            </a:r>
            <a:r>
              <a:rPr lang="en-GB" sz="4000" b="1">
                <a:solidFill>
                  <a:srgbClr val="FFFF00"/>
                </a:solidFill>
                <a:latin typeface="Arial" charset="0"/>
              </a:rPr>
              <a:t> </a:t>
            </a:r>
            <a:r>
              <a:rPr lang="ru-RU" sz="4000" b="1">
                <a:solidFill>
                  <a:srgbClr val="FFFF00"/>
                </a:solidFill>
                <a:latin typeface="Arial" charset="0"/>
              </a:rPr>
              <a:t>диагностики</a:t>
            </a:r>
            <a:r>
              <a:rPr lang="en-GB" sz="4000" b="1">
                <a:solidFill>
                  <a:srgbClr val="FFFF00"/>
                </a:solidFill>
                <a:latin typeface="Arial" charset="0"/>
              </a:rPr>
              <a:t> </a:t>
            </a:r>
            <a:r>
              <a:rPr lang="ru-RU" sz="4000" b="1">
                <a:solidFill>
                  <a:srgbClr val="FFFF00"/>
                </a:solidFill>
                <a:latin typeface="Arial" charset="0"/>
              </a:rPr>
              <a:t>и</a:t>
            </a:r>
            <a:r>
              <a:rPr lang="en-GB" sz="4000" b="1">
                <a:solidFill>
                  <a:srgbClr val="FFFF00"/>
                </a:solidFill>
                <a:latin typeface="Arial" charset="0"/>
              </a:rPr>
              <a:t> </a:t>
            </a:r>
            <a:r>
              <a:rPr lang="ru-RU" sz="4000" b="1">
                <a:solidFill>
                  <a:srgbClr val="FFFF00"/>
                </a:solidFill>
                <a:latin typeface="Arial" charset="0"/>
              </a:rPr>
              <a:t>профилактики</a:t>
            </a:r>
            <a:r>
              <a:rPr lang="en-GB" sz="4000" b="1">
                <a:solidFill>
                  <a:srgbClr val="FFFF00"/>
                </a:solidFill>
                <a:latin typeface="Arial" charset="0"/>
              </a:rPr>
              <a:t> </a:t>
            </a:r>
            <a:r>
              <a:rPr lang="ru-RU" sz="4000" b="1">
                <a:solidFill>
                  <a:srgbClr val="FFFF00"/>
                </a:solidFill>
                <a:latin typeface="Arial" charset="0"/>
              </a:rPr>
              <a:t>нематодозов</a:t>
            </a:r>
            <a:r>
              <a:rPr lang="en-GB" sz="4000" b="1">
                <a:solidFill>
                  <a:srgbClr val="FFFF00"/>
                </a:solidFill>
                <a:latin typeface="Arial" charset="0"/>
              </a:rPr>
              <a:t>.</a:t>
            </a:r>
            <a:endParaRPr lang="en-GB" sz="4000" b="1">
              <a:solidFill>
                <a:srgbClr val="FFFF00"/>
              </a:solidFill>
            </a:endParaRPr>
          </a:p>
          <a:p>
            <a:pPr indent="-180975">
              <a:tabLst>
                <a:tab pos="228600" algn="l"/>
              </a:tabLst>
            </a:pPr>
            <a:r>
              <a:rPr lang="en-GB" sz="4000" b="1">
                <a:solidFill>
                  <a:srgbClr val="FFFF00"/>
                </a:solidFill>
              </a:rPr>
              <a:t> </a:t>
            </a:r>
          </a:p>
          <a:p>
            <a:pPr indent="-180975">
              <a:tabLst>
                <a:tab pos="228600" algn="l"/>
              </a:tabLst>
            </a:pPr>
            <a:endParaRPr lang="en-US" sz="4800" b="1">
              <a:solidFill>
                <a:srgbClr val="FF9933"/>
              </a:solidFill>
              <a:cs typeface="Times New Roman" pitchFamily="18" charset="0"/>
            </a:endParaRPr>
          </a:p>
          <a:p>
            <a:pPr indent="-180975" eaLnBrk="0" hangingPunct="0">
              <a:lnSpc>
                <a:spcPct val="75000"/>
              </a:lnSpc>
              <a:tabLst>
                <a:tab pos="228600" algn="l"/>
              </a:tabLst>
            </a:pPr>
            <a:endParaRPr lang="en-US" sz="4800" b="1">
              <a:solidFill>
                <a:srgbClr val="FF99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129026"/>
                                        </p:tgtEl>
                                        <p:attrNameLst>
                                          <p:attrName>style.visibility</p:attrName>
                                        </p:attrNameLst>
                                      </p:cBhvr>
                                      <p:to>
                                        <p:strVal val="visible"/>
                                      </p:to>
                                    </p:set>
                                    <p:anim calcmode="lin" valueType="num">
                                      <p:cBhvr additive="base">
                                        <p:cTn id="7" dur="300" fill="hold"/>
                                        <p:tgtEl>
                                          <p:spTgt spid="129026"/>
                                        </p:tgtEl>
                                        <p:attrNameLst>
                                          <p:attrName>ppt_x</p:attrName>
                                        </p:attrNameLst>
                                      </p:cBhvr>
                                      <p:tavLst>
                                        <p:tav tm="0">
                                          <p:val>
                                            <p:strVal val="#ppt_x"/>
                                          </p:val>
                                        </p:tav>
                                        <p:tav tm="100000">
                                          <p:val>
                                            <p:strVal val="#ppt_x"/>
                                          </p:val>
                                        </p:tav>
                                      </p:tavLst>
                                    </p:anim>
                                    <p:anim calcmode="lin" valueType="num">
                                      <p:cBhvr additive="base">
                                        <p:cTn id="8" dur="300" fill="hold"/>
                                        <p:tgtEl>
                                          <p:spTgt spid="129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Rectangle 3"/>
          <p:cNvSpPr>
            <a:spLocks noChangeArrowheads="1"/>
          </p:cNvSpPr>
          <p:nvPr/>
        </p:nvSpPr>
        <p:spPr bwMode="auto">
          <a:xfrm>
            <a:off x="323850" y="188913"/>
            <a:ext cx="8351838"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sz="2800" b="1" dirty="0">
                <a:solidFill>
                  <a:srgbClr val="FFFF00"/>
                </a:solidFill>
                <a:latin typeface="+mn-lt"/>
              </a:rPr>
              <a:t>Патогенное действие власоглава:</a:t>
            </a:r>
          </a:p>
          <a:p>
            <a:pPr>
              <a:defRPr/>
            </a:pPr>
            <a:r>
              <a:rPr lang="ru-RU" sz="2000" b="1" i="1" dirty="0">
                <a:solidFill>
                  <a:srgbClr val="FFFF00"/>
                </a:solidFill>
                <a:effectLst>
                  <a:outerShdw blurRad="38100" dist="38100" dir="2700000" algn="tl">
                    <a:srgbClr val="000000"/>
                  </a:outerShdw>
                </a:effectLst>
                <a:latin typeface="+mn-lt"/>
              </a:rPr>
              <a:t>Власоглав вызывает повреждение слизистой оболочки толстой кишки и интоксикацию организма продуктами жизнедеятельности. Паразит также может вызвать воспаление аппендикса. Больные жалуются на боли в животе, голове, головокружение.</a:t>
            </a:r>
          </a:p>
          <a:p>
            <a:pPr>
              <a:defRPr/>
            </a:pPr>
            <a:r>
              <a:rPr lang="ru-RU" sz="2000" b="1" i="1" dirty="0">
                <a:solidFill>
                  <a:srgbClr val="FFFF00"/>
                </a:solidFill>
                <a:effectLst>
                  <a:outerShdw blurRad="38100" dist="38100" dir="2700000" algn="tl">
                    <a:srgbClr val="000000"/>
                  </a:outerShdw>
                </a:effectLst>
                <a:latin typeface="+mn-lt"/>
              </a:rPr>
              <a:t>У больных снижается аппетит, появляются тошнота, иногда рвота, нередко поносы или запоры, метеоризм, они жалуются на весьма сильные, спастические боли в животе – правой подвздошной области или без определенной локализации. Вследствие интоксикации нарушается сон, возникают головная боль, головокружение, снижается работоспособность, у детей описаны судорожные припадки. В гемограмме может быть умеренная или незначительная </a:t>
            </a:r>
            <a:r>
              <a:rPr lang="ru-RU" sz="2000" b="1" i="1" dirty="0" err="1">
                <a:solidFill>
                  <a:srgbClr val="FFFF00"/>
                </a:solidFill>
                <a:effectLst>
                  <a:outerShdw blurRad="38100" dist="38100" dir="2700000" algn="tl">
                    <a:srgbClr val="000000"/>
                  </a:outerShdw>
                </a:effectLst>
                <a:latin typeface="+mn-lt"/>
              </a:rPr>
              <a:t>эозинофилия</a:t>
            </a:r>
            <a:r>
              <a:rPr lang="ru-RU" sz="2000" b="1" i="1" dirty="0">
                <a:solidFill>
                  <a:srgbClr val="FFFF00"/>
                </a:solidFill>
                <a:effectLst>
                  <a:outerShdw blurRad="38100" dist="38100" dir="2700000" algn="tl">
                    <a:srgbClr val="000000"/>
                  </a:outerShdw>
                </a:effectLst>
                <a:latin typeface="+mn-lt"/>
              </a:rPr>
              <a:t>. При тяжелой инвазии возможно развитие анемии.</a:t>
            </a:r>
          </a:p>
          <a:p>
            <a:pPr>
              <a:defRPr/>
            </a:pPr>
            <a:endParaRPr lang="ru-RU" sz="2800" b="1" dirty="0">
              <a:solidFill>
                <a:srgbClr val="FFFF00"/>
              </a:solidFill>
              <a:latin typeface="+mn-lt"/>
            </a:endParaRPr>
          </a:p>
          <a:p>
            <a:pPr>
              <a:defRPr/>
            </a:pPr>
            <a:r>
              <a:rPr lang="ru-RU" sz="2800" b="1" dirty="0">
                <a:solidFill>
                  <a:srgbClr val="FFFF00"/>
                </a:solidFill>
                <a:latin typeface="+mn-lt"/>
              </a:rPr>
              <a:t>Диагностика</a:t>
            </a:r>
          </a:p>
          <a:p>
            <a:pPr>
              <a:defRPr/>
            </a:pPr>
            <a:r>
              <a:rPr lang="ru-RU" sz="2000" b="1" i="1" dirty="0">
                <a:solidFill>
                  <a:srgbClr val="FFFF00"/>
                </a:solidFill>
                <a:effectLst>
                  <a:outerShdw blurRad="38100" dist="38100" dir="2700000" algn="tl">
                    <a:srgbClr val="000000"/>
                  </a:outerShdw>
                </a:effectLst>
                <a:latin typeface="+mn-lt"/>
              </a:rPr>
              <a:t>Предполагает обнаружение яиц власоглава в фекалиях (</a:t>
            </a:r>
            <a:r>
              <a:rPr lang="ru-RU" sz="2000" b="1" i="1" dirty="0" err="1">
                <a:solidFill>
                  <a:srgbClr val="FFFF00"/>
                </a:solidFill>
                <a:effectLst>
                  <a:outerShdw blurRad="38100" dist="38100" dir="2700000" algn="tl">
                    <a:srgbClr val="000000"/>
                  </a:outerShdw>
                </a:effectLst>
                <a:latin typeface="+mn-lt"/>
              </a:rPr>
              <a:t>овоскопия</a:t>
            </a:r>
            <a:r>
              <a:rPr lang="ru-RU" sz="2000" b="1" i="1" dirty="0">
                <a:solidFill>
                  <a:srgbClr val="FFFF00"/>
                </a:solidFill>
                <a:effectLst>
                  <a:outerShdw blurRad="38100" dist="38100" dir="2700000" algn="tl">
                    <a:srgbClr val="000000"/>
                  </a:outerShdw>
                </a:effectLst>
                <a:latin typeface="+mn-lt"/>
              </a:rPr>
              <a:t>). Зрелые гельминты иногда могут быть выявлены при </a:t>
            </a:r>
            <a:r>
              <a:rPr lang="ru-RU" sz="2000" b="1" i="1" dirty="0" err="1">
                <a:solidFill>
                  <a:srgbClr val="FFFF00"/>
                </a:solidFill>
                <a:effectLst>
                  <a:outerShdw blurRad="38100" dist="38100" dir="2700000" algn="tl">
                    <a:srgbClr val="000000"/>
                  </a:outerShdw>
                </a:effectLst>
                <a:latin typeface="+mn-lt"/>
              </a:rPr>
              <a:t>ректороманоскопии</a:t>
            </a:r>
            <a:r>
              <a:rPr lang="ru-RU" sz="2000" b="1" i="1" dirty="0">
                <a:solidFill>
                  <a:srgbClr val="FFFF00"/>
                </a:solidFill>
                <a:effectLst>
                  <a:outerShdw blurRad="38100" dist="38100" dir="2700000" algn="tl">
                    <a:srgbClr val="000000"/>
                  </a:outerShdw>
                </a:effectLst>
                <a:latin typeface="+mn-lt"/>
              </a:rPr>
              <a:t>.</a:t>
            </a:r>
          </a:p>
          <a:p>
            <a:pPr>
              <a:defRPr/>
            </a:pPr>
            <a:r>
              <a:rPr lang="ru-RU" sz="2000" b="1" i="1" dirty="0">
                <a:solidFill>
                  <a:srgbClr val="FFFF00"/>
                </a:solidFill>
                <a:effectLst>
                  <a:outerShdw blurRad="38100" dist="38100" dir="2700000" algn="tl">
                    <a:srgbClr val="000000"/>
                  </a:outerShdw>
                </a:effectLst>
                <a:latin typeface="+mn-lt"/>
              </a:rPr>
              <a:t>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539750" y="476250"/>
            <a:ext cx="845185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uk-UA" sz="3000" b="1" i="1">
                <a:solidFill>
                  <a:srgbClr val="FFFF00"/>
                </a:solidFill>
                <a:effectLst>
                  <a:outerShdw blurRad="38100" dist="38100" dir="2700000" algn="tl">
                    <a:srgbClr val="000000"/>
                  </a:outerShdw>
                </a:effectLst>
                <a:latin typeface="Times New Roman" pitchFamily="18" charset="0"/>
              </a:rPr>
              <a:t> </a:t>
            </a:r>
            <a:r>
              <a:rPr lang="ru-RU" sz="3000" b="1" i="1">
                <a:solidFill>
                  <a:srgbClr val="FFFF00"/>
                </a:solidFill>
                <a:effectLst>
                  <a:outerShdw blurRad="38100" dist="38100" dir="2700000" algn="tl">
                    <a:srgbClr val="000000"/>
                  </a:outerShdw>
                </a:effectLst>
                <a:latin typeface="Times New Roman" pitchFamily="18" charset="0"/>
                <a:cs typeface="Times New Roman" pitchFamily="18" charset="0"/>
              </a:rPr>
              <a:t>Паразит</a:t>
            </a:r>
            <a:r>
              <a:rPr lang="en-GB" sz="3000" b="1" i="1">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3000" b="1" i="1">
                <a:latin typeface="Times New Roman" pitchFamily="18" charset="0"/>
                <a:cs typeface="Times New Roman" pitchFamily="18" charset="0"/>
              </a:rPr>
              <a:t> </a:t>
            </a:r>
            <a:r>
              <a:rPr lang="ru-RU" b="1"/>
              <a:t>Трихинелла (</a:t>
            </a:r>
            <a:r>
              <a:rPr lang="en-US" b="1"/>
              <a:t>Trichinella spiralis</a:t>
            </a:r>
            <a:r>
              <a:rPr lang="ru-RU" b="1"/>
              <a:t>)</a:t>
            </a:r>
            <a:r>
              <a:rPr lang="ru-RU"/>
              <a:t> </a:t>
            </a:r>
            <a:endParaRPr lang="ru-RU" sz="3000" b="1">
              <a:latin typeface="Times New Roman" pitchFamily="18" charset="0"/>
              <a:cs typeface="Times New Roman" pitchFamily="18" charset="0"/>
            </a:endParaRPr>
          </a:p>
          <a:p>
            <a:pPr eaLnBrk="0" hangingPunct="0">
              <a:defRPr/>
            </a:pPr>
            <a:r>
              <a:rPr lang="en-US" sz="3000" b="1" i="1">
                <a:latin typeface="Times New Roman" pitchFamily="18" charset="0"/>
              </a:rPr>
              <a:t> </a:t>
            </a:r>
            <a:r>
              <a:rPr lang="ru-RU" sz="3000" b="1" i="1">
                <a:solidFill>
                  <a:srgbClr val="FFFF00"/>
                </a:solidFill>
                <a:effectLst>
                  <a:outerShdw blurRad="38100" dist="38100" dir="2700000" algn="tl">
                    <a:srgbClr val="000000"/>
                  </a:outerShdw>
                </a:effectLst>
                <a:latin typeface="Times New Roman" pitchFamily="18" charset="0"/>
                <a:cs typeface="Times New Roman" pitchFamily="18" charset="0"/>
              </a:rPr>
              <a:t>Заболевание</a:t>
            </a:r>
            <a:r>
              <a:rPr lang="en-GB" sz="3000" b="1" i="1">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3000" b="1" i="1">
                <a:latin typeface="Times New Roman" pitchFamily="18" charset="0"/>
                <a:cs typeface="Times New Roman" pitchFamily="18" charset="0"/>
              </a:rPr>
              <a:t> </a:t>
            </a:r>
            <a:r>
              <a:rPr lang="ru-RU" sz="3000">
                <a:latin typeface="Times New Roman" pitchFamily="18" charset="0"/>
                <a:cs typeface="Times New Roman" pitchFamily="18" charset="0"/>
              </a:rPr>
              <a:t>трихинеллез</a:t>
            </a:r>
          </a:p>
          <a:p>
            <a:pPr eaLnBrk="0" hangingPunct="0">
              <a:defRPr/>
            </a:pPr>
            <a:r>
              <a:rPr lang="ru-RU" sz="3000" b="1" i="1">
                <a:solidFill>
                  <a:srgbClr val="FFFF00"/>
                </a:solidFill>
                <a:effectLst>
                  <a:outerShdw blurRad="38100" dist="38100" dir="2700000" algn="tl">
                    <a:srgbClr val="000000"/>
                  </a:outerShdw>
                </a:effectLst>
                <a:latin typeface="Times New Roman" pitchFamily="18" charset="0"/>
                <a:cs typeface="Times New Roman" pitchFamily="18" charset="0"/>
              </a:rPr>
              <a:t> Морфология</a:t>
            </a:r>
            <a:r>
              <a:rPr lang="en-GB" sz="3000" b="1" i="1">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3000" b="1">
                <a:latin typeface="Times New Roman" pitchFamily="18" charset="0"/>
                <a:cs typeface="Times New Roman" pitchFamily="18" charset="0"/>
              </a:rPr>
              <a:t> </a:t>
            </a:r>
            <a:r>
              <a:rPr lang="ru-RU">
                <a:sym typeface="Symbol" pitchFamily="18" charset="2"/>
              </a:rPr>
              <a:t>Самка длинной 2,6—3,6 мм, самец — 1,4 — 1,6 мм, личинки 1 - мм</a:t>
            </a:r>
            <a:r>
              <a:rPr lang="uk-UA">
                <a:sym typeface="Symbol" pitchFamily="18" charset="2"/>
              </a:rPr>
              <a:t> </a:t>
            </a:r>
            <a:r>
              <a:rPr lang="en-GB" sz="3000" b="1" i="1">
                <a:latin typeface="Times New Roman" pitchFamily="18" charset="0"/>
                <a:cs typeface="Times New Roman" pitchFamily="18" charset="0"/>
                <a:sym typeface="Symbol" pitchFamily="18" charset="2"/>
              </a:rPr>
              <a:t> </a:t>
            </a:r>
            <a:endParaRPr lang="ru-RU" sz="3000" b="1" i="1">
              <a:latin typeface="Times New Roman" pitchFamily="18" charset="0"/>
              <a:cs typeface="Times New Roman" pitchFamily="18" charset="0"/>
              <a:sym typeface="Symbol" pitchFamily="18" charset="2"/>
            </a:endParaRPr>
          </a:p>
          <a:p>
            <a:pPr eaLnBrk="0" hangingPunct="0">
              <a:defRPr/>
            </a:pPr>
            <a:r>
              <a:rPr lang="ru-RU" sz="3000" b="1" i="1">
                <a:solidFill>
                  <a:srgbClr val="FFFF00"/>
                </a:solidFill>
                <a:effectLst>
                  <a:outerShdw blurRad="38100" dist="38100" dir="2700000" algn="tl">
                    <a:srgbClr val="000000"/>
                  </a:outerShdw>
                </a:effectLst>
                <a:latin typeface="Times New Roman" pitchFamily="18" charset="0"/>
                <a:cs typeface="Times New Roman" pitchFamily="18" charset="0"/>
                <a:sym typeface="Symbol" pitchFamily="18" charset="2"/>
              </a:rPr>
              <a:t>Локализация</a:t>
            </a:r>
            <a:r>
              <a:rPr lang="en-GB" sz="3000" b="1" i="1">
                <a:solidFill>
                  <a:srgbClr val="FFFF00"/>
                </a:solidFill>
                <a:effectLst>
                  <a:outerShdw blurRad="38100" dist="38100" dir="2700000" algn="tl">
                    <a:srgbClr val="000000"/>
                  </a:outerShdw>
                </a:effectLst>
                <a:latin typeface="Times New Roman" pitchFamily="18" charset="0"/>
                <a:cs typeface="Times New Roman" pitchFamily="18" charset="0"/>
                <a:sym typeface="Symbol" pitchFamily="18" charset="2"/>
              </a:rPr>
              <a:t>:</a:t>
            </a:r>
            <a:r>
              <a:rPr lang="en-GB" sz="3000" b="1" i="1">
                <a:latin typeface="Times New Roman" pitchFamily="18" charset="0"/>
                <a:cs typeface="Times New Roman" pitchFamily="18" charset="0"/>
                <a:sym typeface="Symbol" pitchFamily="18" charset="2"/>
              </a:rPr>
              <a:t> </a:t>
            </a:r>
            <a:r>
              <a:rPr lang="ru-RU" sz="3000">
                <a:latin typeface="Times New Roman" pitchFamily="18" charset="0"/>
                <a:cs typeface="Times New Roman" pitchFamily="18" charset="0"/>
                <a:sym typeface="Symbol" pitchFamily="18" charset="2"/>
              </a:rPr>
              <a:t>тонкий кишечник</a:t>
            </a:r>
            <a:r>
              <a:rPr lang="en-GB" sz="3000">
                <a:latin typeface="Times New Roman" pitchFamily="18" charset="0"/>
                <a:cs typeface="Times New Roman" pitchFamily="18" charset="0"/>
                <a:sym typeface="Symbol" pitchFamily="18" charset="2"/>
              </a:rPr>
              <a:t> (</a:t>
            </a:r>
            <a:r>
              <a:rPr lang="ru-RU" sz="3000">
                <a:latin typeface="Times New Roman" pitchFamily="18" charset="0"/>
                <a:cs typeface="Times New Roman" pitchFamily="18" charset="0"/>
                <a:sym typeface="Symbol" pitchFamily="18" charset="2"/>
              </a:rPr>
              <a:t>половозрелый формы</a:t>
            </a:r>
            <a:r>
              <a:rPr lang="en-GB" sz="3000">
                <a:latin typeface="Times New Roman" pitchFamily="18" charset="0"/>
                <a:cs typeface="Times New Roman" pitchFamily="18" charset="0"/>
                <a:sym typeface="Symbol" pitchFamily="18" charset="2"/>
              </a:rPr>
              <a:t>) </a:t>
            </a:r>
            <a:r>
              <a:rPr lang="ru-RU" sz="3000">
                <a:latin typeface="Times New Roman" pitchFamily="18" charset="0"/>
                <a:cs typeface="Times New Roman" pitchFamily="18" charset="0"/>
                <a:sym typeface="Symbol" pitchFamily="18" charset="2"/>
              </a:rPr>
              <a:t>скелетные мышцы</a:t>
            </a:r>
            <a:r>
              <a:rPr lang="en-GB" sz="3000">
                <a:latin typeface="Times New Roman" pitchFamily="18" charset="0"/>
                <a:cs typeface="Times New Roman" pitchFamily="18" charset="0"/>
                <a:sym typeface="Symbol" pitchFamily="18" charset="2"/>
              </a:rPr>
              <a:t> (</a:t>
            </a:r>
            <a:r>
              <a:rPr lang="ru-RU" sz="3000">
                <a:latin typeface="Times New Roman" pitchFamily="18" charset="0"/>
                <a:cs typeface="Times New Roman" pitchFamily="18" charset="0"/>
                <a:sym typeface="Symbol" pitchFamily="18" charset="2"/>
              </a:rPr>
              <a:t>личинки</a:t>
            </a:r>
            <a:r>
              <a:rPr lang="en-GB" sz="3000">
                <a:latin typeface="Times New Roman" pitchFamily="18" charset="0"/>
                <a:cs typeface="Times New Roman" pitchFamily="18" charset="0"/>
                <a:sym typeface="Symbol" pitchFamily="18" charset="2"/>
              </a:rPr>
              <a:t>).</a:t>
            </a:r>
            <a:endParaRPr lang="ru-RU" sz="3000">
              <a:latin typeface="Times New Roman" pitchFamily="18" charset="0"/>
              <a:cs typeface="Times New Roman" pitchFamily="18" charset="0"/>
              <a:sym typeface="Symbol" pitchFamily="18" charset="2"/>
            </a:endParaRPr>
          </a:p>
          <a:p>
            <a:pPr eaLnBrk="0" hangingPunct="0">
              <a:defRPr/>
            </a:pPr>
            <a:r>
              <a:rPr lang="en-GB" sz="3000" b="1">
                <a:latin typeface="Times New Roman" pitchFamily="18" charset="0"/>
                <a:cs typeface="Times New Roman" pitchFamily="18" charset="0"/>
                <a:sym typeface="Symbol" pitchFamily="18" charset="2"/>
              </a:rPr>
              <a:t> </a:t>
            </a:r>
            <a:endParaRPr lang="ru-RU" sz="3000">
              <a:latin typeface="Times New Roman" pitchFamily="18" charset="0"/>
              <a:sym typeface="Symbol" pitchFamily="18" charset="2"/>
            </a:endParaRPr>
          </a:p>
        </p:txBody>
      </p:sp>
      <p:pic>
        <p:nvPicPr>
          <p:cNvPr id="36867" name="Picture 3"/>
          <p:cNvPicPr>
            <a:picLocks noChangeAspect="1" noChangeArrowheads="1"/>
          </p:cNvPicPr>
          <p:nvPr/>
        </p:nvPicPr>
        <p:blipFill>
          <a:blip r:embed="rId3"/>
          <a:srcRect/>
          <a:stretch>
            <a:fillRect/>
          </a:stretch>
        </p:blipFill>
        <p:spPr bwMode="auto">
          <a:xfrm>
            <a:off x="539750" y="3789363"/>
            <a:ext cx="3311525" cy="2459037"/>
          </a:xfrm>
          <a:prstGeom prst="rect">
            <a:avLst/>
          </a:prstGeom>
          <a:noFill/>
          <a:ln w="9525">
            <a:noFill/>
            <a:miter lim="800000"/>
            <a:headEnd/>
            <a:tailEnd/>
          </a:ln>
        </p:spPr>
      </p:pic>
      <p:pic>
        <p:nvPicPr>
          <p:cNvPr id="36868" name="Picture 4"/>
          <p:cNvPicPr>
            <a:picLocks noChangeAspect="1" noChangeArrowheads="1"/>
          </p:cNvPicPr>
          <p:nvPr/>
        </p:nvPicPr>
        <p:blipFill>
          <a:blip r:embed="rId4"/>
          <a:srcRect/>
          <a:stretch>
            <a:fillRect/>
          </a:stretch>
        </p:blipFill>
        <p:spPr bwMode="auto">
          <a:xfrm>
            <a:off x="4427538" y="3716338"/>
            <a:ext cx="3313112" cy="2490787"/>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2195513" y="2276475"/>
          <a:ext cx="4216400" cy="4079875"/>
        </p:xfrm>
        <a:graphic>
          <a:graphicData uri="http://schemas.openxmlformats.org/presentationml/2006/ole">
            <mc:AlternateContent xmlns:mc="http://schemas.openxmlformats.org/markup-compatibility/2006">
              <mc:Choice xmlns:v="urn:schemas-microsoft-com:vml" Requires="v">
                <p:oleObj spid="_x0000_s37891" name="Image" r:id="rId4" imgW="7377778" imgH="8647619" progId="Photoshop.Image.6">
                  <p:embed/>
                </p:oleObj>
              </mc:Choice>
              <mc:Fallback>
                <p:oleObj name="Image" r:id="rId4" imgW="7377778" imgH="8647619" progId="Photoshop.Image.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2276475"/>
                        <a:ext cx="4216400" cy="407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3651" name="Rectangle 3"/>
          <p:cNvSpPr>
            <a:spLocks noChangeArrowheads="1"/>
          </p:cNvSpPr>
          <p:nvPr/>
        </p:nvSpPr>
        <p:spPr bwMode="auto">
          <a:xfrm>
            <a:off x="539750" y="115888"/>
            <a:ext cx="81359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b="1" i="1">
                <a:solidFill>
                  <a:srgbClr val="FFFF00"/>
                </a:solidFill>
                <a:effectLst>
                  <a:outerShdw blurRad="38100" dist="38100" dir="2700000" algn="tl">
                    <a:srgbClr val="000000"/>
                  </a:outerShdw>
                </a:effectLst>
                <a:latin typeface="Times New Roman" pitchFamily="18" charset="0"/>
                <a:sym typeface="Symbol" pitchFamily="18" charset="2"/>
              </a:rPr>
              <a:t>Хозяева трихинеллы</a:t>
            </a:r>
            <a:r>
              <a:rPr lang="en-GB" b="1" i="1">
                <a:solidFill>
                  <a:srgbClr val="FFFF00"/>
                </a:solidFill>
                <a:effectLst>
                  <a:outerShdw blurRad="38100" dist="38100" dir="2700000" algn="tl">
                    <a:srgbClr val="000000"/>
                  </a:outerShdw>
                </a:effectLst>
                <a:latin typeface="Times New Roman" pitchFamily="18" charset="0"/>
                <a:sym typeface="Symbol" pitchFamily="18" charset="2"/>
              </a:rPr>
              <a:t>:</a:t>
            </a:r>
            <a:r>
              <a:rPr lang="en-GB" b="1" i="1">
                <a:latin typeface="Times New Roman" pitchFamily="18" charset="0"/>
                <a:sym typeface="Symbol" pitchFamily="18" charset="2"/>
              </a:rPr>
              <a:t> </a:t>
            </a:r>
            <a:r>
              <a:rPr lang="ru-RU">
                <a:latin typeface="Times New Roman" pitchFamily="18" charset="0"/>
                <a:sym typeface="Symbol" pitchFamily="18" charset="2"/>
              </a:rPr>
              <a:t>человек</a:t>
            </a:r>
            <a:r>
              <a:rPr lang="en-GB">
                <a:latin typeface="Times New Roman" pitchFamily="18" charset="0"/>
                <a:sym typeface="Symbol" pitchFamily="18" charset="2"/>
              </a:rPr>
              <a:t>, </a:t>
            </a:r>
            <a:r>
              <a:rPr lang="ru-RU">
                <a:latin typeface="Times New Roman" pitchFamily="18" charset="0"/>
                <a:sym typeface="Symbol" pitchFamily="18" charset="2"/>
              </a:rPr>
              <a:t>свинья</a:t>
            </a:r>
            <a:r>
              <a:rPr lang="en-GB">
                <a:latin typeface="Times New Roman" pitchFamily="18" charset="0"/>
                <a:sym typeface="Symbol" pitchFamily="18" charset="2"/>
              </a:rPr>
              <a:t>, </a:t>
            </a:r>
            <a:r>
              <a:rPr lang="ru-RU">
                <a:latin typeface="Times New Roman" pitchFamily="18" charset="0"/>
                <a:sym typeface="Symbol" pitchFamily="18" charset="2"/>
              </a:rPr>
              <a:t>крыса</a:t>
            </a:r>
            <a:r>
              <a:rPr lang="en-GB">
                <a:latin typeface="Times New Roman" pitchFamily="18" charset="0"/>
                <a:sym typeface="Symbol" pitchFamily="18" charset="2"/>
              </a:rPr>
              <a:t>, </a:t>
            </a:r>
            <a:r>
              <a:rPr lang="ru-RU">
                <a:latin typeface="Times New Roman" pitchFamily="18" charset="0"/>
                <a:sym typeface="Symbol" pitchFamily="18" charset="2"/>
              </a:rPr>
              <a:t>медведь</a:t>
            </a:r>
            <a:r>
              <a:rPr lang="en-GB">
                <a:latin typeface="Times New Roman" pitchFamily="18" charset="0"/>
                <a:sym typeface="Symbol" pitchFamily="18" charset="2"/>
              </a:rPr>
              <a:t>, </a:t>
            </a:r>
            <a:r>
              <a:rPr lang="ru-RU">
                <a:latin typeface="Times New Roman" pitchFamily="18" charset="0"/>
                <a:sym typeface="Symbol" pitchFamily="18" charset="2"/>
              </a:rPr>
              <a:t>лиса</a:t>
            </a:r>
            <a:r>
              <a:rPr lang="en-GB">
                <a:latin typeface="Times New Roman" pitchFamily="18" charset="0"/>
                <a:sym typeface="Symbol" pitchFamily="18" charset="2"/>
              </a:rPr>
              <a:t>.</a:t>
            </a:r>
            <a:endParaRPr lang="ru-RU">
              <a:latin typeface="Times New Roman" pitchFamily="18" charset="0"/>
              <a:sym typeface="Symbol" pitchFamily="18" charset="2"/>
            </a:endParaRPr>
          </a:p>
          <a:p>
            <a:pPr>
              <a:defRPr/>
            </a:pPr>
            <a:r>
              <a:rPr lang="en-GB" b="1" i="1">
                <a:latin typeface="Times New Roman" pitchFamily="18" charset="0"/>
                <a:sym typeface="Symbol" pitchFamily="18" charset="2"/>
              </a:rPr>
              <a:t> </a:t>
            </a:r>
            <a:r>
              <a:rPr lang="ru-RU" b="1" i="1">
                <a:solidFill>
                  <a:srgbClr val="FFFF00"/>
                </a:solidFill>
                <a:effectLst>
                  <a:outerShdw blurRad="38100" dist="38100" dir="2700000" algn="tl">
                    <a:srgbClr val="000000"/>
                  </a:outerShdw>
                </a:effectLst>
                <a:latin typeface="Times New Roman" pitchFamily="18" charset="0"/>
                <a:sym typeface="Symbol" pitchFamily="18" charset="2"/>
              </a:rPr>
              <a:t>Инвазионная стадия</a:t>
            </a:r>
            <a:r>
              <a:rPr lang="en-GB" b="1" i="1">
                <a:solidFill>
                  <a:srgbClr val="FFFF00"/>
                </a:solidFill>
                <a:effectLst>
                  <a:outerShdw blurRad="38100" dist="38100" dir="2700000" algn="tl">
                    <a:srgbClr val="000000"/>
                  </a:outerShdw>
                </a:effectLst>
                <a:latin typeface="Times New Roman" pitchFamily="18" charset="0"/>
                <a:sym typeface="Symbol" pitchFamily="18" charset="2"/>
              </a:rPr>
              <a:t>:</a:t>
            </a:r>
            <a:r>
              <a:rPr lang="en-GB" b="1">
                <a:latin typeface="Times New Roman" pitchFamily="18" charset="0"/>
                <a:sym typeface="Symbol" pitchFamily="18" charset="2"/>
              </a:rPr>
              <a:t> </a:t>
            </a:r>
            <a:r>
              <a:rPr lang="ru-RU">
                <a:latin typeface="Times New Roman" pitchFamily="18" charset="0"/>
                <a:sym typeface="Symbol" pitchFamily="18" charset="2"/>
              </a:rPr>
              <a:t>личинка</a:t>
            </a:r>
          </a:p>
          <a:p>
            <a:pPr>
              <a:defRPr/>
            </a:pPr>
            <a:r>
              <a:rPr lang="en-GB" b="1">
                <a:latin typeface="Times New Roman" pitchFamily="18" charset="0"/>
                <a:sym typeface="Symbol" pitchFamily="18" charset="2"/>
              </a:rPr>
              <a:t> </a:t>
            </a:r>
            <a:r>
              <a:rPr lang="ru-RU" b="1" i="1">
                <a:solidFill>
                  <a:srgbClr val="FFFF00"/>
                </a:solidFill>
                <a:effectLst>
                  <a:outerShdw blurRad="38100" dist="38100" dir="2700000" algn="tl">
                    <a:srgbClr val="000000"/>
                  </a:outerShdw>
                </a:effectLst>
                <a:latin typeface="Times New Roman" pitchFamily="18" charset="0"/>
                <a:sym typeface="Symbol" pitchFamily="18" charset="2"/>
              </a:rPr>
              <a:t>Путь заражения</a:t>
            </a:r>
            <a:r>
              <a:rPr lang="en-GB" b="1" i="1">
                <a:solidFill>
                  <a:srgbClr val="FFFF00"/>
                </a:solidFill>
                <a:effectLst>
                  <a:outerShdw blurRad="38100" dist="38100" dir="2700000" algn="tl">
                    <a:srgbClr val="000000"/>
                  </a:outerShdw>
                </a:effectLst>
                <a:latin typeface="Times New Roman" pitchFamily="18" charset="0"/>
                <a:sym typeface="Symbol" pitchFamily="18" charset="2"/>
              </a:rPr>
              <a:t>:</a:t>
            </a:r>
            <a:r>
              <a:rPr lang="en-GB" b="1" i="1">
                <a:latin typeface="Times New Roman" pitchFamily="18" charset="0"/>
                <a:sym typeface="Symbol" pitchFamily="18" charset="2"/>
              </a:rPr>
              <a:t> </a:t>
            </a:r>
            <a:r>
              <a:rPr lang="ru-RU">
                <a:latin typeface="Times New Roman" pitchFamily="18" charset="0"/>
                <a:sym typeface="Symbol" pitchFamily="18" charset="2"/>
              </a:rPr>
              <a:t>алиментарный</a:t>
            </a:r>
            <a:r>
              <a:rPr lang="en-GB">
                <a:latin typeface="Times New Roman" pitchFamily="18" charset="0"/>
                <a:sym typeface="Symbol" pitchFamily="18" charset="2"/>
              </a:rPr>
              <a:t> (</a:t>
            </a:r>
            <a:r>
              <a:rPr lang="ru-RU">
                <a:latin typeface="Times New Roman" pitchFamily="18" charset="0"/>
                <a:sym typeface="Symbol" pitchFamily="18" charset="2"/>
              </a:rPr>
              <a:t>через термически необработанную свинину, содержащую личинки трихинел</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323850" y="115888"/>
            <a:ext cx="8569325"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ru-RU" b="1" i="1" dirty="0">
                <a:solidFill>
                  <a:srgbClr val="FFCC00"/>
                </a:solidFill>
                <a:effectLst>
                  <a:outerShdw blurRad="38100" dist="38100" dir="2700000" algn="tl">
                    <a:srgbClr val="000000"/>
                  </a:outerShdw>
                </a:effectLst>
              </a:rPr>
              <a:t>Жизненный цикл</a:t>
            </a:r>
          </a:p>
          <a:p>
            <a:pPr algn="ctr">
              <a:defRPr/>
            </a:pPr>
            <a:endParaRPr lang="ru-RU" b="1" i="1" dirty="0">
              <a:effectLst>
                <a:outerShdw blurRad="38100" dist="38100" dir="2700000" algn="tl">
                  <a:srgbClr val="000000"/>
                </a:outerShdw>
              </a:effectLst>
            </a:endParaRPr>
          </a:p>
          <a:p>
            <a:pPr>
              <a:defRPr/>
            </a:pPr>
            <a:r>
              <a:rPr lang="ru-RU" dirty="0">
                <a:effectLst>
                  <a:outerShdw blurRad="38100" dist="38100" dir="2700000" algn="tl">
                    <a:srgbClr val="000000"/>
                  </a:outerShdw>
                </a:effectLst>
              </a:rPr>
              <a:t>Любое животное, в организме которого живут трихинеллы, является одновременно окончательным и промежуточным хозяином. Половозрелые трихинеллы живут в тонких кишках 1,5— 2 месяца. После копуляции в кишках хозяина самцы погибают, а самки за время своей жизни рождают около 1500—2000 живых личинок, после чего погибают. Личинки проникают в лимфатическую систему, а затем током крови разносятся по всему организму, но локализуются только в определенных группах мышц: диафрагме, межреберных, жевательных, дельтовидных, икроножных. Период миграции продолжается от 2 до 6 недель. Проникнув в мышечные волокна, личинка свертывается спиралью и через 2—3 недели покрывается оболочкой, которая в дальнейшем (примерно через год) </a:t>
            </a:r>
            <a:r>
              <a:rPr lang="ru-RU" dirty="0" err="1">
                <a:effectLst>
                  <a:outerShdw blurRad="38100" dist="38100" dir="2700000" algn="tl">
                    <a:srgbClr val="000000"/>
                  </a:outerShdw>
                </a:effectLst>
              </a:rPr>
              <a:t>обызвествляется</a:t>
            </a:r>
            <a:r>
              <a:rPr lang="ru-RU" dirty="0">
                <a:effectLst>
                  <a:outerShdw blurRad="38100" dist="38100" dir="2700000" algn="tl">
                    <a:srgbClr val="000000"/>
                  </a:outerShdw>
                </a:effectLst>
              </a:rPr>
              <a:t>.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2987675" y="3716338"/>
          <a:ext cx="2325688" cy="2924175"/>
        </p:xfrm>
        <a:graphic>
          <a:graphicData uri="http://schemas.openxmlformats.org/presentationml/2006/ole">
            <mc:AlternateContent xmlns:mc="http://schemas.openxmlformats.org/markup-compatibility/2006">
              <mc:Choice xmlns:v="urn:schemas-microsoft-com:vml" Requires="v">
                <p:oleObj spid="_x0000_s39939" name="Image" r:id="rId4" imgW="1879365" imgH="2539683" progId="Photoshop.Image.6">
                  <p:embed/>
                </p:oleObj>
              </mc:Choice>
              <mc:Fallback>
                <p:oleObj name="Image" r:id="rId4" imgW="1879365" imgH="2539683" progId="Photoshop.Image.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3716338"/>
                        <a:ext cx="2325688"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39" name="Rectangle 3"/>
          <p:cNvSpPr>
            <a:spLocks noChangeArrowheads="1"/>
          </p:cNvSpPr>
          <p:nvPr/>
        </p:nvSpPr>
        <p:spPr bwMode="auto">
          <a:xfrm>
            <a:off x="5292725" y="193675"/>
            <a:ext cx="3944938" cy="6664325"/>
          </a:xfrm>
          <a:prstGeom prst="rect">
            <a:avLst/>
          </a:prstGeom>
          <a:noFill/>
          <a:ln w="9525">
            <a:noFill/>
            <a:miter lim="800000"/>
            <a:headEnd/>
            <a:tailEnd/>
          </a:ln>
          <a:effectLst/>
        </p:spPr>
        <p:txBody>
          <a:bodyPr>
            <a:spAutoFit/>
          </a:bodyPr>
          <a:lstStyle/>
          <a:p>
            <a:pPr marL="457200" indent="-457200" algn="ctr"/>
            <a:r>
              <a:rPr lang="ru-RU" b="1">
                <a:solidFill>
                  <a:srgbClr val="FFCC00"/>
                </a:solidFill>
              </a:rPr>
              <a:t>Диагностика:</a:t>
            </a:r>
            <a:r>
              <a:rPr lang="ru-RU" b="1"/>
              <a:t> </a:t>
            </a:r>
          </a:p>
          <a:p>
            <a:pPr marL="457200" indent="-457200">
              <a:buFontTx/>
              <a:buAutoNum type="arabicParenR"/>
            </a:pPr>
            <a:r>
              <a:rPr lang="ru-RU"/>
              <a:t>на основании клинических симптомов (отеки век, лица, конечностей, лихорадка, эозинофилия, мышечные</a:t>
            </a:r>
            <a:r>
              <a:rPr lang="uk-UA"/>
              <a:t> б</a:t>
            </a:r>
            <a:r>
              <a:rPr lang="ru-RU"/>
              <a:t>оли); </a:t>
            </a:r>
          </a:p>
          <a:p>
            <a:pPr marL="457200" indent="-457200">
              <a:buFontTx/>
              <a:buAutoNum type="arabicParenR"/>
            </a:pPr>
            <a:r>
              <a:rPr lang="uk-UA"/>
              <a:t>при исследовании биоптатов икроножных м</a:t>
            </a:r>
            <a:r>
              <a:rPr lang="ru-RU"/>
              <a:t>ы</a:t>
            </a:r>
            <a:r>
              <a:rPr lang="uk-UA"/>
              <a:t>шц</a:t>
            </a:r>
            <a:r>
              <a:rPr lang="ru-RU"/>
              <a:t> на  наличие личинок паразитов (лярвоскопия);</a:t>
            </a:r>
          </a:p>
          <a:p>
            <a:pPr marL="457200" indent="-457200"/>
            <a:r>
              <a:rPr lang="ru-RU"/>
              <a:t> 3) серологические реакции;</a:t>
            </a:r>
          </a:p>
          <a:p>
            <a:pPr marL="457200" indent="-457200"/>
            <a:r>
              <a:rPr lang="ru-RU"/>
              <a:t>4) трихинеллоскопия свинины</a:t>
            </a:r>
          </a:p>
        </p:txBody>
      </p:sp>
      <p:pic>
        <p:nvPicPr>
          <p:cNvPr id="39940" name="Picture 4" descr="набряк 1"/>
          <p:cNvPicPr>
            <a:picLocks noChangeAspect="1" noChangeArrowheads="1"/>
          </p:cNvPicPr>
          <p:nvPr/>
        </p:nvPicPr>
        <p:blipFill>
          <a:blip r:embed="rId6"/>
          <a:srcRect/>
          <a:stretch>
            <a:fillRect/>
          </a:stretch>
        </p:blipFill>
        <p:spPr bwMode="auto">
          <a:xfrm>
            <a:off x="176213" y="692150"/>
            <a:ext cx="2216150" cy="2732088"/>
          </a:xfrm>
          <a:prstGeom prst="rect">
            <a:avLst/>
          </a:prstGeom>
          <a:noFill/>
          <a:ln w="9525">
            <a:noFill/>
            <a:miter lim="800000"/>
            <a:headEnd/>
            <a:tailEnd/>
          </a:ln>
        </p:spPr>
      </p:pic>
      <p:pic>
        <p:nvPicPr>
          <p:cNvPr id="39941" name="Picture 5" descr="iнабряк ноги"/>
          <p:cNvPicPr>
            <a:picLocks noChangeAspect="1" noChangeArrowheads="1"/>
          </p:cNvPicPr>
          <p:nvPr/>
        </p:nvPicPr>
        <p:blipFill>
          <a:blip r:embed="rId7"/>
          <a:srcRect/>
          <a:stretch>
            <a:fillRect/>
          </a:stretch>
        </p:blipFill>
        <p:spPr bwMode="auto">
          <a:xfrm>
            <a:off x="107950" y="4292600"/>
            <a:ext cx="2609850" cy="1873250"/>
          </a:xfrm>
          <a:prstGeom prst="rect">
            <a:avLst/>
          </a:prstGeom>
          <a:noFill/>
          <a:ln w="9525">
            <a:noFill/>
            <a:miter lim="800000"/>
            <a:headEnd/>
            <a:tailEnd/>
          </a:ln>
        </p:spPr>
      </p:pic>
      <p:pic>
        <p:nvPicPr>
          <p:cNvPr id="39942" name="Picture 6" descr="набряк"/>
          <p:cNvPicPr>
            <a:picLocks noChangeAspect="1" noChangeArrowheads="1"/>
          </p:cNvPicPr>
          <p:nvPr/>
        </p:nvPicPr>
        <p:blipFill>
          <a:blip r:embed="rId8"/>
          <a:srcRect/>
          <a:stretch>
            <a:fillRect/>
          </a:stretch>
        </p:blipFill>
        <p:spPr bwMode="auto">
          <a:xfrm>
            <a:off x="2555875" y="1412875"/>
            <a:ext cx="2533650" cy="1809750"/>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152400" y="217488"/>
            <a:ext cx="8839200" cy="446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defRPr/>
            </a:pPr>
            <a:r>
              <a:rPr lang="ru-RU" sz="3600" i="1">
                <a:solidFill>
                  <a:schemeClr val="tx2"/>
                </a:solidFill>
                <a:effectLst>
                  <a:outerShdw blurRad="38100" dist="38100" dir="2700000" algn="tl">
                    <a:srgbClr val="000000"/>
                  </a:outerShdw>
                </a:effectLst>
                <a:latin typeface="Times New Roman" pitchFamily="18" charset="0"/>
                <a:cs typeface="Times New Roman" pitchFamily="18" charset="0"/>
              </a:rPr>
              <a:t>Паразит</a:t>
            </a:r>
            <a:r>
              <a:rPr lang="en-US" sz="36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3600" b="1" i="1">
                <a:solidFill>
                  <a:schemeClr val="folHlink"/>
                </a:solidFill>
                <a:latin typeface="Times New Roman" pitchFamily="18" charset="0"/>
                <a:cs typeface="Times New Roman" pitchFamily="18" charset="0"/>
              </a:rPr>
              <a:t> Dracunculus medinensis </a:t>
            </a:r>
            <a:r>
              <a:rPr lang="ru-RU" sz="3600" b="1" i="1">
                <a:solidFill>
                  <a:schemeClr val="folHlink"/>
                </a:solidFill>
                <a:latin typeface="Times New Roman" pitchFamily="18" charset="0"/>
                <a:cs typeface="Times New Roman" pitchFamily="18" charset="0"/>
              </a:rPr>
              <a:t>(ришта)</a:t>
            </a:r>
            <a:endParaRPr lang="en-US" sz="3600" b="1">
              <a:solidFill>
                <a:schemeClr val="folHlink"/>
              </a:solidFill>
              <a:latin typeface="Times New Roman" pitchFamily="18" charset="0"/>
              <a:cs typeface="Times New Roman" pitchFamily="18" charset="0"/>
            </a:endParaRPr>
          </a:p>
          <a:p>
            <a:pPr eaLnBrk="0" hangingPunct="0">
              <a:defRPr/>
            </a:pPr>
            <a:r>
              <a:rPr lang="ru-RU" sz="3600" i="1">
                <a:solidFill>
                  <a:schemeClr val="tx2"/>
                </a:solidFill>
                <a:effectLst>
                  <a:outerShdw blurRad="38100" dist="38100" dir="2700000" algn="tl">
                    <a:srgbClr val="000000"/>
                  </a:outerShdw>
                </a:effectLst>
                <a:latin typeface="Times New Roman" pitchFamily="18" charset="0"/>
                <a:cs typeface="Times New Roman" pitchFamily="18" charset="0"/>
              </a:rPr>
              <a:t>Заболевание</a:t>
            </a:r>
            <a:r>
              <a:rPr lang="en-US" sz="36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2800">
                <a:solidFill>
                  <a:schemeClr val="folHlink"/>
                </a:solidFill>
                <a:latin typeface="Times New Roman" pitchFamily="18" charset="0"/>
                <a:cs typeface="Times New Roman" pitchFamily="18" charset="0"/>
              </a:rPr>
              <a:t> </a:t>
            </a:r>
            <a:r>
              <a:rPr lang="ru-RU" sz="3600">
                <a:solidFill>
                  <a:schemeClr val="folHlink"/>
                </a:solidFill>
                <a:latin typeface="Times New Roman" pitchFamily="18" charset="0"/>
                <a:cs typeface="Times New Roman" pitchFamily="18" charset="0"/>
              </a:rPr>
              <a:t>Дракункулез</a:t>
            </a:r>
            <a:endParaRPr lang="ru-RU" sz="2800">
              <a:solidFill>
                <a:schemeClr val="folHlink"/>
              </a:solidFill>
              <a:latin typeface="Times New Roman" pitchFamily="18" charset="0"/>
              <a:cs typeface="Times New Roman" pitchFamily="18" charset="0"/>
            </a:endParaRPr>
          </a:p>
          <a:p>
            <a:pPr eaLnBrk="0" hangingPunct="0">
              <a:defRPr/>
            </a:pPr>
            <a:r>
              <a:rPr lang="ru-RU" sz="3600" i="1">
                <a:solidFill>
                  <a:schemeClr val="tx2"/>
                </a:solidFill>
                <a:effectLst>
                  <a:outerShdw blurRad="38100" dist="38100" dir="2700000" algn="tl">
                    <a:srgbClr val="000000"/>
                  </a:outerShdw>
                </a:effectLst>
                <a:latin typeface="Times New Roman" pitchFamily="18" charset="0"/>
                <a:cs typeface="Times New Roman" pitchFamily="18" charset="0"/>
              </a:rPr>
              <a:t>Распространение</a:t>
            </a:r>
            <a:r>
              <a:rPr lang="en-US" sz="36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2800">
                <a:solidFill>
                  <a:schemeClr val="folHlink"/>
                </a:solidFill>
                <a:latin typeface="Times New Roman" pitchFamily="18" charset="0"/>
                <a:cs typeface="Times New Roman" pitchFamily="18" charset="0"/>
              </a:rPr>
              <a:t> </a:t>
            </a:r>
            <a:r>
              <a:rPr lang="ru-RU" sz="3600">
                <a:solidFill>
                  <a:schemeClr val="folHlink"/>
                </a:solidFill>
                <a:latin typeface="Times New Roman" pitchFamily="18" charset="0"/>
                <a:cs typeface="Times New Roman" pitchFamily="18" charset="0"/>
              </a:rPr>
              <a:t>Африка и Азия</a:t>
            </a:r>
            <a:r>
              <a:rPr lang="en-US" sz="3600">
                <a:solidFill>
                  <a:schemeClr val="folHlink"/>
                </a:solidFill>
                <a:latin typeface="Times New Roman" pitchFamily="18" charset="0"/>
                <a:cs typeface="Times New Roman" pitchFamily="18" charset="0"/>
              </a:rPr>
              <a:t> </a:t>
            </a:r>
            <a:endParaRPr lang="ru-RU" sz="2800">
              <a:solidFill>
                <a:schemeClr val="folHlink"/>
              </a:solidFill>
              <a:latin typeface="Times New Roman" pitchFamily="18" charset="0"/>
              <a:cs typeface="Times New Roman" pitchFamily="18" charset="0"/>
            </a:endParaRPr>
          </a:p>
          <a:p>
            <a:pPr eaLnBrk="0" hangingPunct="0">
              <a:defRPr/>
            </a:pPr>
            <a:r>
              <a:rPr lang="ru-RU" sz="3600" i="1">
                <a:solidFill>
                  <a:schemeClr val="tx2"/>
                </a:solidFill>
                <a:effectLst>
                  <a:outerShdw blurRad="38100" dist="38100" dir="2700000" algn="tl">
                    <a:srgbClr val="000000"/>
                  </a:outerShdw>
                </a:effectLst>
                <a:latin typeface="Times New Roman" pitchFamily="18" charset="0"/>
                <a:cs typeface="Times New Roman" pitchFamily="18" charset="0"/>
              </a:rPr>
              <a:t>Путь заражения</a:t>
            </a:r>
            <a:r>
              <a:rPr lang="en-US" sz="36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3600">
                <a:solidFill>
                  <a:schemeClr val="folHlink"/>
                </a:solidFill>
                <a:latin typeface="Times New Roman" pitchFamily="18" charset="0"/>
                <a:cs typeface="Times New Roman" pitchFamily="18" charset="0"/>
              </a:rPr>
              <a:t> </a:t>
            </a:r>
            <a:r>
              <a:rPr lang="ru-RU" sz="2800">
                <a:solidFill>
                  <a:schemeClr val="folHlink"/>
                </a:solidFill>
              </a:rPr>
              <a:t>питье сырой нефильтрованной воды, содержащей циклопа с микрофиляриями</a:t>
            </a:r>
            <a:r>
              <a:rPr lang="ru-RU" b="1"/>
              <a:t> </a:t>
            </a:r>
          </a:p>
          <a:p>
            <a:pPr eaLnBrk="0" hangingPunct="0">
              <a:defRPr/>
            </a:pPr>
            <a:endParaRPr lang="ru-RU" sz="3600" i="1">
              <a:solidFill>
                <a:schemeClr val="tx2"/>
              </a:solidFill>
              <a:effectLst>
                <a:outerShdw blurRad="38100" dist="38100" dir="2700000" algn="tl">
                  <a:srgbClr val="000000"/>
                </a:outerShdw>
              </a:effectLst>
              <a:latin typeface="Times New Roman" pitchFamily="18" charset="0"/>
              <a:cs typeface="Times New Roman" pitchFamily="18" charset="0"/>
            </a:endParaRPr>
          </a:p>
          <a:p>
            <a:pPr eaLnBrk="0" hangingPunct="0">
              <a:defRPr/>
            </a:pPr>
            <a:endParaRPr lang="ru-RU" sz="5400">
              <a:solidFill>
                <a:schemeClr val="folHlink"/>
              </a:solidFill>
              <a:latin typeface="Times New Roman" pitchFamily="18" charset="0"/>
            </a:endParaRPr>
          </a:p>
        </p:txBody>
      </p:sp>
      <p:pic>
        <p:nvPicPr>
          <p:cNvPr id="40963" name="Picture 3" descr="Dracunculiasis_LifeCycle"/>
          <p:cNvPicPr>
            <a:picLocks noChangeAspect="1" noChangeArrowheads="1"/>
          </p:cNvPicPr>
          <p:nvPr/>
        </p:nvPicPr>
        <p:blipFill>
          <a:blip r:embed="rId3"/>
          <a:srcRect/>
          <a:stretch>
            <a:fillRect/>
          </a:stretch>
        </p:blipFill>
        <p:spPr bwMode="auto">
          <a:xfrm>
            <a:off x="3851275" y="3068638"/>
            <a:ext cx="4699000" cy="34242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23850" y="836613"/>
            <a:ext cx="8415338" cy="5632450"/>
          </a:xfrm>
          <a:prstGeom prst="rect">
            <a:avLst/>
          </a:prstGeom>
          <a:noFill/>
          <a:ln w="9525">
            <a:noFill/>
            <a:miter lim="800000"/>
            <a:headEnd/>
            <a:tailEnd/>
          </a:ln>
          <a:effectLst/>
        </p:spPr>
        <p:txBody>
          <a:bodyPr>
            <a:spAutoFit/>
          </a:bodyPr>
          <a:lstStyle/>
          <a:p>
            <a:pPr indent="-228600">
              <a:tabLst>
                <a:tab pos="228600" algn="l"/>
              </a:tabLst>
            </a:pPr>
            <a:r>
              <a:rPr lang="ru-RU"/>
              <a:t>В 1986 году было зафиксировано 3,5 миллиона случаев дракункулёза в 20 эндемичных странах Азии и Африки. К 2009 году число случаев было сокращено более чем на 99 %, до 3190, из них — 3185 в четырёх оставшихся эндемичных странах Африки: Судане, Гане, Мали и Эфиопии. Во всех четырёх оставшихся эндемичных странах удалось снизить число случаев и далее, в частности в Гане достигнуто 97 % сокращение с 242 случаев в 2009 году до 8 случаев в 2010 году. Всего за 2010 г. было зарегистрировано 1797 случаев. </a:t>
            </a:r>
          </a:p>
          <a:p>
            <a:pPr indent="-228600">
              <a:tabLst>
                <a:tab pos="228600" algn="l"/>
              </a:tabLst>
            </a:pPr>
            <a:r>
              <a:rPr lang="ru-RU"/>
              <a:t>Общее количество случаев в 2011 году было 1060. Из них 1030 были зарегистрированы в Южном Судане. Мали сообщил о 12; Чад сообщил о 10 и Эфиопия о 8. </a:t>
            </a:r>
          </a:p>
          <a:p>
            <a:pPr indent="-228600">
              <a:tabLst>
                <a:tab pos="228600" algn="l"/>
              </a:tabLst>
            </a:pPr>
            <a:r>
              <a:rPr lang="ru-RU"/>
              <a:t>В 2012 году зарегистрировано 542 случая заболевания в мире.</a:t>
            </a:r>
          </a:p>
        </p:txBody>
      </p:sp>
      <p:sp>
        <p:nvSpPr>
          <p:cNvPr id="41987" name="Rectangle 3"/>
          <p:cNvSpPr>
            <a:spLocks noChangeArrowheads="1"/>
          </p:cNvSpPr>
          <p:nvPr/>
        </p:nvSpPr>
        <p:spPr bwMode="auto">
          <a:xfrm>
            <a:off x="0" y="182563"/>
            <a:ext cx="9144000" cy="1493837"/>
          </a:xfrm>
          <a:prstGeom prst="rect">
            <a:avLst/>
          </a:prstGeom>
          <a:noFill/>
          <a:ln w="9525">
            <a:noFill/>
            <a:miter lim="800000"/>
            <a:headEnd/>
            <a:tailEnd/>
          </a:ln>
          <a:effectLst/>
        </p:spPr>
        <p:txBody>
          <a:bodyPr>
            <a:spAutoFit/>
          </a:bodyPr>
          <a:lstStyle/>
          <a:p>
            <a:pPr algn="ctr"/>
            <a:r>
              <a:rPr lang="ru-RU" sz="3200" i="1">
                <a:solidFill>
                  <a:schemeClr val="folHlink"/>
                </a:solidFill>
              </a:rPr>
              <a:t>Эпидемиология</a:t>
            </a:r>
            <a:endParaRPr lang="en-US" sz="4000">
              <a:solidFill>
                <a:schemeClr val="folHlink"/>
              </a:solidFill>
              <a:latin typeface="Times New Roman" pitchFamily="18" charset="0"/>
            </a:endParaRPr>
          </a:p>
          <a:p>
            <a:pPr algn="ctr"/>
            <a:endParaRPr lang="ru-RU" sz="6000">
              <a:solidFill>
                <a:schemeClr val="folHlink"/>
              </a:solidFill>
              <a:latin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23850" y="836613"/>
            <a:ext cx="8712200" cy="3378200"/>
          </a:xfrm>
          <a:prstGeom prst="rect">
            <a:avLst/>
          </a:prstGeom>
          <a:noFill/>
          <a:ln w="9525">
            <a:noFill/>
            <a:miter lim="800000"/>
            <a:headEnd/>
            <a:tailEnd/>
          </a:ln>
          <a:effectLst/>
        </p:spPr>
        <p:txBody>
          <a:bodyPr>
            <a:spAutoFit/>
          </a:bodyPr>
          <a:lstStyle/>
          <a:p>
            <a:pPr indent="-228600">
              <a:tabLst>
                <a:tab pos="228600" algn="l"/>
              </a:tabLst>
            </a:pPr>
            <a:r>
              <a:rPr lang="ru-RU" i="1"/>
              <a:t>Жизненный цикл </a:t>
            </a:r>
            <a:r>
              <a:rPr lang="ru-RU"/>
              <a:t>связан со сменой хозяев. Окончательный хозяин — человек, промежуточный — циклоп.</a:t>
            </a:r>
          </a:p>
          <a:p>
            <a:pPr indent="-228600">
              <a:tabLst>
                <a:tab pos="228600" algn="l"/>
              </a:tabLst>
            </a:pPr>
            <a:r>
              <a:rPr lang="ru-RU"/>
              <a:t>Находясь в подкожной клетчатке окончательного хозяина, ришта образует шнуровидный валик, на конце которого формируется пузырь, заполненный некротическими массами. После прорыва пузыря обнаруживается передний конец паразита. Самка ришты живородящая. При обмывании язвы водой она рождает множество личинок, выбрасываемых струей.</a:t>
            </a:r>
          </a:p>
        </p:txBody>
      </p:sp>
      <p:sp>
        <p:nvSpPr>
          <p:cNvPr id="43011" name="Rectangle 3"/>
          <p:cNvSpPr>
            <a:spLocks noChangeArrowheads="1"/>
          </p:cNvSpPr>
          <p:nvPr/>
        </p:nvSpPr>
        <p:spPr bwMode="auto">
          <a:xfrm>
            <a:off x="0" y="182563"/>
            <a:ext cx="9144000" cy="1493837"/>
          </a:xfrm>
          <a:prstGeom prst="rect">
            <a:avLst/>
          </a:prstGeom>
          <a:noFill/>
          <a:ln w="9525">
            <a:noFill/>
            <a:miter lim="800000"/>
            <a:headEnd/>
            <a:tailEnd/>
          </a:ln>
          <a:effectLst/>
        </p:spPr>
        <p:txBody>
          <a:bodyPr>
            <a:spAutoFit/>
          </a:bodyPr>
          <a:lstStyle/>
          <a:p>
            <a:pPr algn="ctr"/>
            <a:r>
              <a:rPr lang="ru-RU" sz="3200" b="1">
                <a:solidFill>
                  <a:schemeClr val="folHlink"/>
                </a:solidFill>
              </a:rPr>
              <a:t>Жизненный цикл ришты</a:t>
            </a:r>
            <a:endParaRPr lang="en-US" sz="4000" b="1">
              <a:solidFill>
                <a:schemeClr val="folHlink"/>
              </a:solidFill>
              <a:latin typeface="Times New Roman" pitchFamily="18" charset="0"/>
            </a:endParaRPr>
          </a:p>
          <a:p>
            <a:pPr algn="ctr"/>
            <a:endParaRPr lang="ru-RU" sz="6000" b="1">
              <a:solidFill>
                <a:schemeClr val="folHlink"/>
              </a:solidFill>
              <a:latin typeface="Times New Roman" pitchFamily="18" charset="0"/>
            </a:endParaRPr>
          </a:p>
        </p:txBody>
      </p:sp>
      <p:graphicFrame>
        <p:nvGraphicFramePr>
          <p:cNvPr id="43012" name="Object 4"/>
          <p:cNvGraphicFramePr>
            <a:graphicFrameLocks noChangeAspect="1"/>
          </p:cNvGraphicFramePr>
          <p:nvPr/>
        </p:nvGraphicFramePr>
        <p:xfrm>
          <a:off x="4787900" y="4221163"/>
          <a:ext cx="3887788" cy="2365375"/>
        </p:xfrm>
        <a:graphic>
          <a:graphicData uri="http://schemas.openxmlformats.org/presentationml/2006/ole">
            <mc:AlternateContent xmlns:mc="http://schemas.openxmlformats.org/markup-compatibility/2006">
              <mc:Choice xmlns:v="urn:schemas-microsoft-com:vml" Requires="v">
                <p:oleObj spid="_x0000_s43013" name="Image" r:id="rId4" imgW="5295238" imgH="2920635" progId="Photoshop.Image.6">
                  <p:embed/>
                </p:oleObj>
              </mc:Choice>
              <mc:Fallback>
                <p:oleObj name="Image" r:id="rId4" imgW="5295238" imgH="2920635" progId="Photoshop.Image.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4221163"/>
                        <a:ext cx="3887788"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3013" name="Picture 5" descr="dracunculus_1"/>
          <p:cNvPicPr>
            <a:picLocks noChangeAspect="1" noChangeArrowheads="1"/>
          </p:cNvPicPr>
          <p:nvPr/>
        </p:nvPicPr>
        <p:blipFill>
          <a:blip r:embed="rId6"/>
          <a:srcRect/>
          <a:stretch>
            <a:fillRect/>
          </a:stretch>
        </p:blipFill>
        <p:spPr bwMode="auto">
          <a:xfrm>
            <a:off x="539750" y="4221163"/>
            <a:ext cx="3505200" cy="2416175"/>
          </a:xfrm>
          <a:prstGeom prst="rect">
            <a:avLst/>
          </a:prstGeom>
          <a:noFill/>
          <a:ln w="19050">
            <a:solidFill>
              <a:srgbClr val="0035E0"/>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9750" y="836613"/>
            <a:ext cx="8199438" cy="4838700"/>
          </a:xfrm>
          <a:prstGeom prst="rect">
            <a:avLst/>
          </a:prstGeom>
          <a:noFill/>
          <a:ln w="9525">
            <a:noFill/>
            <a:miter lim="800000"/>
            <a:headEnd/>
            <a:tailEnd/>
          </a:ln>
          <a:effectLst/>
        </p:spPr>
        <p:txBody>
          <a:bodyPr>
            <a:spAutoFit/>
          </a:bodyPr>
          <a:lstStyle/>
          <a:p>
            <a:pPr indent="-228600">
              <a:tabLst>
                <a:tab pos="228600" algn="l"/>
              </a:tabLst>
            </a:pPr>
            <a:endParaRPr lang="ru-RU"/>
          </a:p>
          <a:p>
            <a:pPr indent="-228600">
              <a:tabLst>
                <a:tab pos="228600" algn="l"/>
              </a:tabLst>
            </a:pPr>
            <a:r>
              <a:rPr lang="ru-RU"/>
              <a:t>Дальнейшее развитие личинок происходит в том случае, если они попадают в водоем и проглатываются циклопом. В теле циклопа осуществляется дальнейшее развитие и образуются личинки— микрофилярии. </a:t>
            </a:r>
          </a:p>
          <a:p>
            <a:pPr indent="-228600">
              <a:tabLst>
                <a:tab pos="228600" algn="l"/>
              </a:tabLst>
            </a:pPr>
            <a:r>
              <a:rPr lang="ru-RU"/>
              <a:t>При питье сырой нефильтрованной воды окончательный хозяин (человек) может проглотить циклопа, пораженного микрофилярией. </a:t>
            </a:r>
          </a:p>
          <a:p>
            <a:pPr indent="-228600">
              <a:tabLst>
                <a:tab pos="228600" algn="l"/>
              </a:tabLst>
            </a:pPr>
            <a:r>
              <a:rPr lang="ru-RU"/>
              <a:t>В желудке окончательного хозяина циклоп переваривается, а микрофилярии ришты прободают стенку кишки и затем проникают в подкожную клетчатку, где достигают половой  зрелости примерно через год. </a:t>
            </a:r>
          </a:p>
        </p:txBody>
      </p:sp>
      <p:sp>
        <p:nvSpPr>
          <p:cNvPr id="44035" name="Rectangle 3"/>
          <p:cNvSpPr>
            <a:spLocks noChangeArrowheads="1"/>
          </p:cNvSpPr>
          <p:nvPr/>
        </p:nvSpPr>
        <p:spPr bwMode="auto">
          <a:xfrm>
            <a:off x="0" y="182563"/>
            <a:ext cx="9144000" cy="1493837"/>
          </a:xfrm>
          <a:prstGeom prst="rect">
            <a:avLst/>
          </a:prstGeom>
          <a:noFill/>
          <a:ln w="9525">
            <a:noFill/>
            <a:miter lim="800000"/>
            <a:headEnd/>
            <a:tailEnd/>
          </a:ln>
          <a:effectLst/>
        </p:spPr>
        <p:txBody>
          <a:bodyPr>
            <a:spAutoFit/>
          </a:bodyPr>
          <a:lstStyle/>
          <a:p>
            <a:pPr algn="ctr"/>
            <a:r>
              <a:rPr lang="ru-RU" sz="3200" i="1">
                <a:solidFill>
                  <a:schemeClr val="folHlink"/>
                </a:solidFill>
              </a:rPr>
              <a:t>Жизненный цикл ришты</a:t>
            </a:r>
            <a:endParaRPr lang="en-US" sz="4000">
              <a:solidFill>
                <a:schemeClr val="folHlink"/>
              </a:solidFill>
              <a:latin typeface="Times New Roman" pitchFamily="18" charset="0"/>
            </a:endParaRPr>
          </a:p>
          <a:p>
            <a:pPr algn="ctr"/>
            <a:endParaRPr lang="ru-RU" sz="6000">
              <a:solidFill>
                <a:schemeClr val="folHlink"/>
              </a:solidFill>
              <a:latin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23850" y="549275"/>
            <a:ext cx="6283325" cy="5692775"/>
          </a:xfrm>
          <a:prstGeom prst="rect">
            <a:avLst/>
          </a:prstGeom>
          <a:noFill/>
          <a:ln w="9525">
            <a:noFill/>
            <a:miter lim="800000"/>
            <a:headEnd/>
            <a:tailEnd/>
          </a:ln>
          <a:effectLst/>
        </p:spPr>
        <p:txBody>
          <a:bodyPr>
            <a:spAutoFit/>
          </a:bodyPr>
          <a:lstStyle/>
          <a:p>
            <a:pPr algn="ctr">
              <a:tabLst>
                <a:tab pos="539750" algn="l"/>
              </a:tabLst>
            </a:pPr>
            <a:r>
              <a:rPr lang="en-US" sz="2800" i="1">
                <a:solidFill>
                  <a:schemeClr val="folHlink"/>
                </a:solidFill>
                <a:latin typeface="Times New Roman" pitchFamily="18" charset="0"/>
                <a:cs typeface="Times New Roman" pitchFamily="18" charset="0"/>
              </a:rPr>
              <a:t>  </a:t>
            </a:r>
            <a:r>
              <a:rPr lang="ru-RU" sz="2800" b="1">
                <a:solidFill>
                  <a:schemeClr val="folHlink"/>
                </a:solidFill>
              </a:rPr>
              <a:t>Патогенное значение и диагностика</a:t>
            </a:r>
          </a:p>
          <a:p>
            <a:pPr>
              <a:tabLst>
                <a:tab pos="539750" algn="l"/>
              </a:tabLst>
            </a:pPr>
            <a:r>
              <a:rPr lang="ru-RU" i="1"/>
              <a:t> </a:t>
            </a:r>
          </a:p>
          <a:p>
            <a:pPr>
              <a:tabLst>
                <a:tab pos="539750" algn="l"/>
              </a:tabLst>
            </a:pPr>
            <a:r>
              <a:rPr lang="ru-RU"/>
              <a:t>Дракункулез проявляется в виде зуда и затвердения в местах локализации паразита. При локализации возле суставов больной лишается возможности ходить. Язвы болезненны: кроме того, они могут сопровождаться вторичной инфекцией. </a:t>
            </a:r>
          </a:p>
          <a:p>
            <a:pPr>
              <a:tabLst>
                <a:tab pos="539750" algn="l"/>
              </a:tabLst>
            </a:pPr>
            <a:r>
              <a:rPr lang="ru-RU"/>
              <a:t>В поздней фазе заболевания диагноз может быть поставлен при наличии хорошо заметных извитых валиков под кожей в местах локализации паразита.</a:t>
            </a:r>
          </a:p>
          <a:p>
            <a:pPr>
              <a:tabLst>
                <a:tab pos="539750" algn="l"/>
              </a:tabLst>
            </a:pPr>
            <a:endParaRPr lang="ru-RU" i="1"/>
          </a:p>
        </p:txBody>
      </p:sp>
      <p:pic>
        <p:nvPicPr>
          <p:cNvPr id="45059" name="Picture 3" descr="Click Here To See the NEXT image ( 19 ) ( Dracunculiasis - Guinea worm disease - Dracunculus medinensis parasite) ">
            <a:hlinkClick r:id="rId3"/>
          </p:cNvPr>
          <p:cNvPicPr>
            <a:picLocks noChangeAspect="1" noChangeArrowheads="1"/>
          </p:cNvPicPr>
          <p:nvPr/>
        </p:nvPicPr>
        <p:blipFill>
          <a:blip r:embed="rId4"/>
          <a:srcRect/>
          <a:stretch>
            <a:fillRect/>
          </a:stretch>
        </p:blipFill>
        <p:spPr bwMode="auto">
          <a:xfrm>
            <a:off x="6588125" y="404813"/>
            <a:ext cx="2393950" cy="2867025"/>
          </a:xfrm>
          <a:prstGeom prst="rect">
            <a:avLst/>
          </a:prstGeom>
          <a:noFill/>
          <a:ln w="19050">
            <a:solidFill>
              <a:srgbClr val="0035E0"/>
            </a:solidFill>
            <a:miter lim="800000"/>
            <a:headEnd/>
            <a:tailEnd/>
          </a:ln>
        </p:spPr>
      </p:pic>
      <p:pic>
        <p:nvPicPr>
          <p:cNvPr id="45060" name="Picture 4" descr="dracunculus"/>
          <p:cNvPicPr>
            <a:picLocks noChangeAspect="1" noChangeArrowheads="1"/>
          </p:cNvPicPr>
          <p:nvPr/>
        </p:nvPicPr>
        <p:blipFill>
          <a:blip r:embed="rId5"/>
          <a:srcRect/>
          <a:stretch>
            <a:fillRect/>
          </a:stretch>
        </p:blipFill>
        <p:spPr bwMode="auto">
          <a:xfrm>
            <a:off x="7164388" y="3716338"/>
            <a:ext cx="1689100" cy="2354262"/>
          </a:xfrm>
          <a:prstGeom prst="rect">
            <a:avLst/>
          </a:prstGeom>
          <a:noFill/>
          <a:ln w="19050">
            <a:solidFill>
              <a:srgbClr val="0000FF"/>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250825" y="0"/>
            <a:ext cx="8642350" cy="733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sz="1000" dirty="0">
              <a:cs typeface="Times New Roman" pitchFamily="18" charset="0"/>
            </a:endParaRPr>
          </a:p>
          <a:p>
            <a:pPr>
              <a:lnSpc>
                <a:spcPct val="80000"/>
              </a:lnSpc>
              <a:defRPr/>
            </a:pPr>
            <a:r>
              <a:rPr lang="ru-RU" b="1" i="1" dirty="0"/>
              <a:t>    </a:t>
            </a:r>
            <a:r>
              <a:rPr lang="ru-RU" sz="2800" b="1" i="1" dirty="0">
                <a:solidFill>
                  <a:schemeClr val="tx2"/>
                </a:solidFill>
                <a:latin typeface="+mn-lt"/>
              </a:rPr>
              <a:t>Актуальность темы:</a:t>
            </a:r>
            <a:r>
              <a:rPr lang="ru-RU" sz="2800" b="1" i="1" dirty="0">
                <a:latin typeface="+mn-lt"/>
              </a:rPr>
              <a:t> </a:t>
            </a:r>
          </a:p>
          <a:p>
            <a:pPr>
              <a:lnSpc>
                <a:spcPct val="80000"/>
              </a:lnSpc>
              <a:defRPr/>
            </a:pPr>
            <a:r>
              <a:rPr lang="ru-RU" i="1" dirty="0">
                <a:latin typeface="+mn-lt"/>
              </a:rPr>
              <a:t>Нематоды, паразитирующие в организме человека являются возбудителями инвазионных болезней </a:t>
            </a:r>
            <a:r>
              <a:rPr lang="ru-RU" i="1" dirty="0" err="1">
                <a:latin typeface="+mn-lt"/>
              </a:rPr>
              <a:t>нематодозов</a:t>
            </a:r>
            <a:r>
              <a:rPr lang="ru-RU" i="1" dirty="0">
                <a:latin typeface="+mn-lt"/>
              </a:rPr>
              <a:t>. </a:t>
            </a:r>
          </a:p>
          <a:p>
            <a:pPr>
              <a:lnSpc>
                <a:spcPct val="80000"/>
              </a:lnSpc>
              <a:defRPr/>
            </a:pPr>
            <a:r>
              <a:rPr lang="ru-RU" i="1" dirty="0">
                <a:latin typeface="+mn-lt"/>
              </a:rPr>
              <a:t>Энтеробиоз, аскаридоз, трихоцефалез – пероральные </a:t>
            </a:r>
            <a:r>
              <a:rPr lang="ru-RU" i="1" dirty="0" err="1">
                <a:latin typeface="+mn-lt"/>
              </a:rPr>
              <a:t>геогельминтозы</a:t>
            </a:r>
            <a:r>
              <a:rPr lang="ru-RU" i="1" dirty="0">
                <a:latin typeface="+mn-lt"/>
              </a:rPr>
              <a:t>, антропонозы.</a:t>
            </a:r>
          </a:p>
          <a:p>
            <a:pPr>
              <a:lnSpc>
                <a:spcPct val="80000"/>
              </a:lnSpc>
              <a:defRPr/>
            </a:pPr>
            <a:r>
              <a:rPr lang="ru-RU" i="1" dirty="0">
                <a:latin typeface="+mn-lt"/>
              </a:rPr>
              <a:t>Аскаридоз - один из наиболее широко распространенных в мире гельминтозов (заражен каждый четвертый человек на земном шаре). </a:t>
            </a:r>
            <a:r>
              <a:rPr lang="ru-RU" i="1" dirty="0" err="1">
                <a:latin typeface="+mn-lt"/>
              </a:rPr>
              <a:t>Дракункулёз</a:t>
            </a:r>
            <a:r>
              <a:rPr lang="ru-RU" i="1" dirty="0">
                <a:latin typeface="+mn-lt"/>
              </a:rPr>
              <a:t>  наблюдается в 20 эндемичных странах Азии и Африки. В 2012 году зарегистрировано 542 случая заболевания.</a:t>
            </a:r>
          </a:p>
          <a:p>
            <a:pPr>
              <a:lnSpc>
                <a:spcPct val="80000"/>
              </a:lnSpc>
              <a:defRPr/>
            </a:pPr>
            <a:r>
              <a:rPr lang="ru-RU" i="1" dirty="0" err="1">
                <a:latin typeface="+mn-lt"/>
              </a:rPr>
              <a:t>Вухерериоз</a:t>
            </a:r>
            <a:r>
              <a:rPr lang="ru-RU" i="1" dirty="0">
                <a:latin typeface="+mn-lt"/>
              </a:rPr>
              <a:t> - трансмиссивный </a:t>
            </a:r>
            <a:r>
              <a:rPr lang="ru-RU" i="1" dirty="0" err="1">
                <a:latin typeface="+mn-lt"/>
              </a:rPr>
              <a:t>филяриоз</a:t>
            </a:r>
            <a:r>
              <a:rPr lang="ru-RU" i="1" dirty="0">
                <a:latin typeface="+mn-lt"/>
              </a:rPr>
              <a:t>, </a:t>
            </a:r>
            <a:r>
              <a:rPr lang="ru-RU" i="1" dirty="0" err="1">
                <a:latin typeface="+mn-lt"/>
              </a:rPr>
              <a:t>биогельминтоз</a:t>
            </a:r>
            <a:r>
              <a:rPr lang="ru-RU" i="1" dirty="0">
                <a:latin typeface="+mn-lt"/>
              </a:rPr>
              <a:t>, антропоноз. Взрослые особи обитают в лимфатических сосудах, а личинки (</a:t>
            </a:r>
            <a:r>
              <a:rPr lang="ru-RU" i="1" dirty="0" err="1">
                <a:latin typeface="+mn-lt"/>
              </a:rPr>
              <a:t>микрофилярии</a:t>
            </a:r>
            <a:r>
              <a:rPr lang="ru-RU" i="1" dirty="0">
                <a:latin typeface="+mn-lt"/>
              </a:rPr>
              <a:t>) в крови.</a:t>
            </a:r>
          </a:p>
          <a:p>
            <a:pPr>
              <a:lnSpc>
                <a:spcPct val="80000"/>
              </a:lnSpc>
              <a:defRPr/>
            </a:pPr>
            <a:r>
              <a:rPr lang="ru-RU" i="1" dirty="0">
                <a:latin typeface="+mn-lt"/>
              </a:rPr>
              <a:t>Эндемичные очаги </a:t>
            </a:r>
            <a:r>
              <a:rPr lang="ru-RU" i="1" dirty="0" err="1">
                <a:latin typeface="+mn-lt"/>
              </a:rPr>
              <a:t>вухерериоза</a:t>
            </a:r>
            <a:r>
              <a:rPr lang="ru-RU" i="1" dirty="0">
                <a:latin typeface="+mn-lt"/>
              </a:rPr>
              <a:t> встречаются в странах с тропическим и субтропическим климатом. </a:t>
            </a:r>
            <a:r>
              <a:rPr lang="ru-RU" i="1" dirty="0" err="1">
                <a:latin typeface="+mn-lt"/>
              </a:rPr>
              <a:t>Вухерериоз</a:t>
            </a:r>
            <a:r>
              <a:rPr lang="ru-RU" i="1" dirty="0">
                <a:latin typeface="+mn-lt"/>
              </a:rPr>
              <a:t> распространен в Западной и Центральной Африке, Юго-Восточной Азии, Южной и Центральной Америке, на островах Тихого и Индийского океанов. </a:t>
            </a:r>
          </a:p>
          <a:p>
            <a:pPr>
              <a:lnSpc>
                <a:spcPct val="80000"/>
              </a:lnSpc>
              <a:defRPr/>
            </a:pPr>
            <a:r>
              <a:rPr lang="ru-RU" i="1" dirty="0">
                <a:latin typeface="+mn-lt"/>
              </a:rPr>
              <a:t>По данным отдельных авторов, в России количество зараженных детей </a:t>
            </a:r>
            <a:r>
              <a:rPr lang="en-US" i="1" dirty="0" err="1">
                <a:latin typeface="+mn-lt"/>
              </a:rPr>
              <a:t>Toxocara</a:t>
            </a:r>
            <a:r>
              <a:rPr lang="en-US" i="1" dirty="0">
                <a:latin typeface="+mn-lt"/>
              </a:rPr>
              <a:t> </a:t>
            </a:r>
            <a:r>
              <a:rPr lang="en-US" i="1" dirty="0" err="1">
                <a:latin typeface="+mn-lt"/>
              </a:rPr>
              <a:t>canis</a:t>
            </a:r>
            <a:r>
              <a:rPr lang="en-US" i="1" dirty="0">
                <a:latin typeface="+mn-lt"/>
              </a:rPr>
              <a:t> </a:t>
            </a:r>
            <a:r>
              <a:rPr lang="ru-RU" i="1" dirty="0">
                <a:latin typeface="+mn-lt"/>
              </a:rPr>
              <a:t> составляет 40-50%. В США Центром по борьбе с болезнями ежегодно регистрируется 700-1000 случаев </a:t>
            </a:r>
            <a:r>
              <a:rPr lang="ru-RU" i="1" dirty="0" err="1">
                <a:latin typeface="+mn-lt"/>
              </a:rPr>
              <a:t>токсокароза</a:t>
            </a:r>
            <a:r>
              <a:rPr lang="ru-RU" i="1" dirty="0">
                <a:latin typeface="+mn-lt"/>
              </a:rPr>
              <a:t>.</a:t>
            </a:r>
          </a:p>
          <a:p>
            <a:pPr>
              <a:lnSpc>
                <a:spcPct val="80000"/>
              </a:lnSpc>
              <a:defRPr/>
            </a:pPr>
            <a:endParaRPr lang="ru-RU" b="1" i="1" dirty="0">
              <a:latin typeface="+mn-lt"/>
            </a:endParaRPr>
          </a:p>
          <a:p>
            <a:pPr>
              <a:lnSpc>
                <a:spcPct val="80000"/>
              </a:lnSpc>
              <a:defRPr/>
            </a:pPr>
            <a:endParaRPr lang="ru-RU"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0050">
                                            <p:txEl>
                                              <p:pRg st="1" end="1"/>
                                            </p:txEl>
                                          </p:spTgt>
                                        </p:tgtEl>
                                        <p:attrNameLst>
                                          <p:attrName>style.visibility</p:attrName>
                                        </p:attrNameLst>
                                      </p:cBhvr>
                                      <p:to>
                                        <p:strVal val="visible"/>
                                      </p:to>
                                    </p:set>
                                    <p:animEffect transition="in" filter="wipe(left)">
                                      <p:cBhvr>
                                        <p:cTn id="7" dur="500"/>
                                        <p:tgtEl>
                                          <p:spTgt spid="130050">
                                            <p:txEl>
                                              <p:pRg st="1" end="1"/>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0050">
                                            <p:txEl>
                                              <p:pRg st="2" end="2"/>
                                            </p:txEl>
                                          </p:spTgt>
                                        </p:tgtEl>
                                        <p:attrNameLst>
                                          <p:attrName>style.visibility</p:attrName>
                                        </p:attrNameLst>
                                      </p:cBhvr>
                                      <p:to>
                                        <p:strVal val="visible"/>
                                      </p:to>
                                    </p:set>
                                    <p:animEffect transition="in" filter="wipe(left)">
                                      <p:cBhvr>
                                        <p:cTn id="11" dur="500"/>
                                        <p:tgtEl>
                                          <p:spTgt spid="130050">
                                            <p:txEl>
                                              <p:pRg st="2" end="2"/>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0050">
                                            <p:txEl>
                                              <p:pRg st="3" end="3"/>
                                            </p:txEl>
                                          </p:spTgt>
                                        </p:tgtEl>
                                        <p:attrNameLst>
                                          <p:attrName>style.visibility</p:attrName>
                                        </p:attrNameLst>
                                      </p:cBhvr>
                                      <p:to>
                                        <p:strVal val="visible"/>
                                      </p:to>
                                    </p:set>
                                    <p:animEffect transition="in" filter="wipe(left)">
                                      <p:cBhvr>
                                        <p:cTn id="15" dur="500"/>
                                        <p:tgtEl>
                                          <p:spTgt spid="130050">
                                            <p:txEl>
                                              <p:pRg st="3" end="3"/>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0050">
                                            <p:txEl>
                                              <p:pRg st="4" end="4"/>
                                            </p:txEl>
                                          </p:spTgt>
                                        </p:tgtEl>
                                        <p:attrNameLst>
                                          <p:attrName>style.visibility</p:attrName>
                                        </p:attrNameLst>
                                      </p:cBhvr>
                                      <p:to>
                                        <p:strVal val="visible"/>
                                      </p:to>
                                    </p:set>
                                    <p:animEffect transition="in" filter="wipe(left)">
                                      <p:cBhvr>
                                        <p:cTn id="19" dur="500"/>
                                        <p:tgtEl>
                                          <p:spTgt spid="130050">
                                            <p:txEl>
                                              <p:pRg st="4" end="4"/>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0050">
                                            <p:txEl>
                                              <p:pRg st="5" end="5"/>
                                            </p:txEl>
                                          </p:spTgt>
                                        </p:tgtEl>
                                        <p:attrNameLst>
                                          <p:attrName>style.visibility</p:attrName>
                                        </p:attrNameLst>
                                      </p:cBhvr>
                                      <p:to>
                                        <p:strVal val="visible"/>
                                      </p:to>
                                    </p:set>
                                    <p:animEffect transition="in" filter="wipe(left)">
                                      <p:cBhvr>
                                        <p:cTn id="23" dur="500"/>
                                        <p:tgtEl>
                                          <p:spTgt spid="130050">
                                            <p:txEl>
                                              <p:pRg st="5" end="5"/>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0050">
                                            <p:txEl>
                                              <p:pRg st="6" end="6"/>
                                            </p:txEl>
                                          </p:spTgt>
                                        </p:tgtEl>
                                        <p:attrNameLst>
                                          <p:attrName>style.visibility</p:attrName>
                                        </p:attrNameLst>
                                      </p:cBhvr>
                                      <p:to>
                                        <p:strVal val="visible"/>
                                      </p:to>
                                    </p:set>
                                    <p:animEffect transition="in" filter="wipe(left)">
                                      <p:cBhvr>
                                        <p:cTn id="27" dur="500"/>
                                        <p:tgtEl>
                                          <p:spTgt spid="130050">
                                            <p:txEl>
                                              <p:pRg st="6" end="6"/>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0050">
                                            <p:txEl>
                                              <p:pRg st="7" end="7"/>
                                            </p:txEl>
                                          </p:spTgt>
                                        </p:tgtEl>
                                        <p:attrNameLst>
                                          <p:attrName>style.visibility</p:attrName>
                                        </p:attrNameLst>
                                      </p:cBhvr>
                                      <p:to>
                                        <p:strVal val="visible"/>
                                      </p:to>
                                    </p:set>
                                    <p:animEffect transition="in" filter="wipe(left)">
                                      <p:cBhvr>
                                        <p:cTn id="31" dur="500"/>
                                        <p:tgtEl>
                                          <p:spTgt spid="1300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323850" y="115888"/>
            <a:ext cx="8569325" cy="575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ru-RU" sz="4000" b="1" i="1" dirty="0" err="1">
                <a:solidFill>
                  <a:srgbClr val="FFCC00"/>
                </a:solidFill>
                <a:effectLst>
                  <a:outerShdw blurRad="38100" dist="38100" dir="2700000" algn="tl">
                    <a:srgbClr val="000000"/>
                  </a:outerShdw>
                </a:effectLst>
              </a:rPr>
              <a:t>Филяриидозы</a:t>
            </a:r>
            <a:endParaRPr lang="ru-RU" sz="4000" b="1" i="1" dirty="0">
              <a:solidFill>
                <a:srgbClr val="FFCC00"/>
              </a:solidFill>
              <a:effectLst>
                <a:outerShdw blurRad="38100" dist="38100" dir="2700000" algn="tl">
                  <a:srgbClr val="000000"/>
                </a:outerShdw>
              </a:effectLst>
            </a:endParaRPr>
          </a:p>
          <a:p>
            <a:pPr algn="ctr">
              <a:defRPr/>
            </a:pPr>
            <a:endParaRPr lang="ru-RU" sz="4000" b="1" i="1" dirty="0">
              <a:effectLst>
                <a:outerShdw blurRad="38100" dist="38100" dir="2700000" algn="tl">
                  <a:srgbClr val="000000"/>
                </a:outerShdw>
              </a:effectLst>
            </a:endParaRPr>
          </a:p>
          <a:p>
            <a:pPr>
              <a:defRPr/>
            </a:pPr>
            <a:r>
              <a:rPr lang="ru-RU" sz="3200" dirty="0" err="1"/>
              <a:t>Филяриидозы</a:t>
            </a:r>
            <a:r>
              <a:rPr lang="ru-RU" sz="3200" dirty="0"/>
              <a:t> — группа трансмиссивных гельминтозов, распространенных преимущественно в странах с тропическим и субтропическим климатом. </a:t>
            </a:r>
          </a:p>
          <a:p>
            <a:pPr>
              <a:defRPr/>
            </a:pPr>
            <a:r>
              <a:rPr lang="ru-RU" sz="3200" dirty="0"/>
              <a:t>Эндемичные очаги </a:t>
            </a:r>
            <a:r>
              <a:rPr lang="ru-RU" sz="3200" dirty="0" err="1"/>
              <a:t>филяриидозов</a:t>
            </a:r>
            <a:r>
              <a:rPr lang="ru-RU" sz="3200" dirty="0"/>
              <a:t> лимфатической системы имеются в 73 странах. По данным ВОЗ, этими гельминтозами заражено 120 млн человек, а 1100 млн проживают в зоне риска.</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ChangeArrowheads="1"/>
          </p:cNvSpPr>
          <p:nvPr/>
        </p:nvSpPr>
        <p:spPr bwMode="auto">
          <a:xfrm>
            <a:off x="152400" y="217488"/>
            <a:ext cx="8839200" cy="476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defRPr/>
            </a:pPr>
            <a:r>
              <a:rPr lang="ru-RU" sz="3600" i="1">
                <a:solidFill>
                  <a:schemeClr val="tx2"/>
                </a:solidFill>
                <a:effectLst>
                  <a:outerShdw blurRad="38100" dist="38100" dir="2700000" algn="tl">
                    <a:srgbClr val="000000"/>
                  </a:outerShdw>
                </a:effectLst>
                <a:latin typeface="Times New Roman" pitchFamily="18" charset="0"/>
                <a:cs typeface="Times New Roman" pitchFamily="18" charset="0"/>
              </a:rPr>
              <a:t>Паразит</a:t>
            </a:r>
            <a:r>
              <a:rPr lang="en-US" sz="36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3600" b="1" i="1">
                <a:solidFill>
                  <a:schemeClr val="folHlink"/>
                </a:solidFill>
                <a:latin typeface="Times New Roman" pitchFamily="18" charset="0"/>
                <a:cs typeface="Times New Roman" pitchFamily="18" charset="0"/>
              </a:rPr>
              <a:t> </a:t>
            </a:r>
            <a:r>
              <a:rPr lang="en-US" sz="3200" b="1">
                <a:solidFill>
                  <a:srgbClr val="FFFF00"/>
                </a:solidFill>
                <a:latin typeface="Times New Roman" pitchFamily="18" charset="0"/>
              </a:rPr>
              <a:t>Wuchereria bancrofti</a:t>
            </a:r>
            <a:r>
              <a:rPr lang="en-US"/>
              <a:t> </a:t>
            </a:r>
            <a:endParaRPr lang="ru-RU"/>
          </a:p>
          <a:p>
            <a:pPr>
              <a:defRPr/>
            </a:pPr>
            <a:r>
              <a:rPr lang="ru-RU" sz="3200" i="1">
                <a:solidFill>
                  <a:schemeClr val="tx2"/>
                </a:solidFill>
                <a:effectLst>
                  <a:outerShdw blurRad="38100" dist="38100" dir="2700000" algn="tl">
                    <a:srgbClr val="000000"/>
                  </a:outerShdw>
                </a:effectLst>
                <a:latin typeface="Times New Roman" pitchFamily="18" charset="0"/>
                <a:cs typeface="Times New Roman" pitchFamily="18" charset="0"/>
              </a:rPr>
              <a:t>Заболевание</a:t>
            </a:r>
            <a:r>
              <a:rPr lang="en-US" sz="32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a:solidFill>
                  <a:schemeClr val="folHlink"/>
                </a:solidFill>
                <a:latin typeface="Times New Roman" pitchFamily="18" charset="0"/>
                <a:cs typeface="Times New Roman" pitchFamily="18" charset="0"/>
              </a:rPr>
              <a:t> </a:t>
            </a:r>
            <a:r>
              <a:rPr lang="ru-RU" sz="3200">
                <a:solidFill>
                  <a:schemeClr val="folHlink"/>
                </a:solidFill>
                <a:latin typeface="Times New Roman" pitchFamily="18" charset="0"/>
                <a:cs typeface="Times New Roman" pitchFamily="18" charset="0"/>
              </a:rPr>
              <a:t>Вухерериоз</a:t>
            </a:r>
            <a:endParaRPr lang="ru-RU">
              <a:solidFill>
                <a:schemeClr val="folHlink"/>
              </a:solidFill>
              <a:latin typeface="Times New Roman" pitchFamily="18" charset="0"/>
              <a:cs typeface="Times New Roman" pitchFamily="18" charset="0"/>
            </a:endParaRPr>
          </a:p>
          <a:p>
            <a:pPr eaLnBrk="0" hangingPunct="0">
              <a:defRPr/>
            </a:pPr>
            <a:r>
              <a:rPr lang="ru-RU" sz="3200" i="1">
                <a:solidFill>
                  <a:schemeClr val="tx2"/>
                </a:solidFill>
                <a:effectLst>
                  <a:outerShdw blurRad="38100" dist="38100" dir="2700000" algn="tl">
                    <a:srgbClr val="000000"/>
                  </a:outerShdw>
                </a:effectLst>
                <a:latin typeface="Times New Roman" pitchFamily="18" charset="0"/>
                <a:cs typeface="Times New Roman" pitchFamily="18" charset="0"/>
              </a:rPr>
              <a:t>Распространение</a:t>
            </a:r>
            <a:r>
              <a:rPr lang="en-US" sz="32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a:solidFill>
                  <a:schemeClr val="folHlink"/>
                </a:solidFill>
                <a:latin typeface="Times New Roman" pitchFamily="18" charset="0"/>
                <a:cs typeface="Times New Roman" pitchFamily="18" charset="0"/>
              </a:rPr>
              <a:t> </a:t>
            </a:r>
            <a:r>
              <a:rPr lang="ru-RU" sz="3200">
                <a:solidFill>
                  <a:schemeClr val="folHlink"/>
                </a:solidFill>
                <a:latin typeface="Times New Roman" pitchFamily="18" charset="0"/>
                <a:cs typeface="Times New Roman" pitchFamily="18" charset="0"/>
              </a:rPr>
              <a:t>Африка, Азия, Америка, Австралия</a:t>
            </a:r>
            <a:r>
              <a:rPr lang="uk-UA" sz="2000"/>
              <a:t> </a:t>
            </a:r>
            <a:endParaRPr lang="ru-RU">
              <a:solidFill>
                <a:schemeClr val="folHlink"/>
              </a:solidFill>
              <a:latin typeface="Times New Roman" pitchFamily="18" charset="0"/>
              <a:cs typeface="Times New Roman" pitchFamily="18" charset="0"/>
            </a:endParaRPr>
          </a:p>
          <a:p>
            <a:pPr eaLnBrk="0" hangingPunct="0">
              <a:defRPr/>
            </a:pPr>
            <a:r>
              <a:rPr lang="ru-RU" sz="3200" i="1">
                <a:solidFill>
                  <a:schemeClr val="tx2"/>
                </a:solidFill>
                <a:effectLst>
                  <a:outerShdw blurRad="38100" dist="38100" dir="2700000" algn="tl">
                    <a:srgbClr val="000000"/>
                  </a:outerShdw>
                </a:effectLst>
                <a:latin typeface="Times New Roman" pitchFamily="18" charset="0"/>
                <a:cs typeface="Times New Roman" pitchFamily="18" charset="0"/>
              </a:rPr>
              <a:t>Путь заражения</a:t>
            </a:r>
            <a:r>
              <a:rPr lang="en-US" sz="32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3200">
                <a:solidFill>
                  <a:schemeClr val="folHlink"/>
                </a:solidFill>
                <a:latin typeface="Times New Roman" pitchFamily="18" charset="0"/>
                <a:cs typeface="Times New Roman" pitchFamily="18" charset="0"/>
              </a:rPr>
              <a:t> </a:t>
            </a:r>
            <a:r>
              <a:rPr lang="ru-RU" sz="2800">
                <a:solidFill>
                  <a:schemeClr val="folHlink"/>
                </a:solidFill>
              </a:rPr>
              <a:t>укус комара с микрофиляриями</a:t>
            </a:r>
          </a:p>
          <a:p>
            <a:pPr eaLnBrk="0" hangingPunct="0">
              <a:defRPr/>
            </a:pPr>
            <a:r>
              <a:rPr lang="ru-RU" sz="2800" b="1" i="1">
                <a:solidFill>
                  <a:schemeClr val="tx2"/>
                </a:solidFill>
                <a:latin typeface="Times New Roman" pitchFamily="18" charset="0"/>
              </a:rPr>
              <a:t>Морфология:</a:t>
            </a:r>
            <a:r>
              <a:rPr lang="ru-RU" sz="2800" b="1"/>
              <a:t> </a:t>
            </a:r>
            <a:r>
              <a:rPr lang="ru-RU">
                <a:solidFill>
                  <a:schemeClr val="folHlink"/>
                </a:solidFill>
              </a:rPr>
              <a:t>самка около 80—100 мм, </a:t>
            </a:r>
          </a:p>
          <a:p>
            <a:pPr eaLnBrk="0" hangingPunct="0">
              <a:defRPr/>
            </a:pPr>
            <a:r>
              <a:rPr lang="ru-RU">
                <a:solidFill>
                  <a:schemeClr val="folHlink"/>
                </a:solidFill>
              </a:rPr>
              <a:t>самец около 40 мм</a:t>
            </a:r>
            <a:endParaRPr lang="ru-RU" sz="2800" b="1">
              <a:solidFill>
                <a:schemeClr val="folHlink"/>
              </a:solidFill>
            </a:endParaRPr>
          </a:p>
          <a:p>
            <a:pPr eaLnBrk="0" hangingPunct="0">
              <a:defRPr/>
            </a:pPr>
            <a:endParaRPr lang="ru-RU" sz="4000" i="1">
              <a:solidFill>
                <a:schemeClr val="tx2"/>
              </a:solidFill>
              <a:effectLst>
                <a:outerShdw blurRad="38100" dist="38100" dir="2700000" algn="tl">
                  <a:srgbClr val="000000"/>
                </a:outerShdw>
              </a:effectLst>
              <a:latin typeface="Times New Roman" pitchFamily="18" charset="0"/>
              <a:cs typeface="Times New Roman" pitchFamily="18" charset="0"/>
            </a:endParaRPr>
          </a:p>
          <a:p>
            <a:pPr eaLnBrk="0" hangingPunct="0">
              <a:defRPr/>
            </a:pPr>
            <a:endParaRPr lang="ru-RU" sz="5400">
              <a:solidFill>
                <a:schemeClr val="folHlink"/>
              </a:solidFill>
              <a:latin typeface="Times New Roman" pitchFamily="18" charset="0"/>
            </a:endParaRPr>
          </a:p>
        </p:txBody>
      </p:sp>
      <p:pic>
        <p:nvPicPr>
          <p:cNvPr id="47107" name="Picture 3" descr="intermidiate host for Wuhereria"/>
          <p:cNvPicPr>
            <a:picLocks noChangeAspect="1" noChangeArrowheads="1"/>
          </p:cNvPicPr>
          <p:nvPr/>
        </p:nvPicPr>
        <p:blipFill>
          <a:blip r:embed="rId3"/>
          <a:srcRect/>
          <a:stretch>
            <a:fillRect/>
          </a:stretch>
        </p:blipFill>
        <p:spPr bwMode="auto">
          <a:xfrm>
            <a:off x="250825" y="3860800"/>
            <a:ext cx="3811588" cy="2749550"/>
          </a:xfrm>
          <a:prstGeom prst="rect">
            <a:avLst/>
          </a:prstGeom>
          <a:noFill/>
          <a:ln w="9525">
            <a:noFill/>
            <a:miter lim="800000"/>
            <a:headEnd/>
            <a:tailEnd/>
          </a:ln>
        </p:spPr>
      </p:pic>
      <p:pic>
        <p:nvPicPr>
          <p:cNvPr id="47108" name="Picture 4" descr="elephantiasis4"/>
          <p:cNvPicPr>
            <a:picLocks noChangeAspect="1" noChangeArrowheads="1"/>
          </p:cNvPicPr>
          <p:nvPr/>
        </p:nvPicPr>
        <p:blipFill>
          <a:blip r:embed="rId4"/>
          <a:srcRect/>
          <a:stretch>
            <a:fillRect/>
          </a:stretch>
        </p:blipFill>
        <p:spPr bwMode="auto">
          <a:xfrm>
            <a:off x="4787900" y="3284538"/>
            <a:ext cx="2378075" cy="34575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50825" y="404813"/>
            <a:ext cx="8199438" cy="4838700"/>
          </a:xfrm>
          <a:prstGeom prst="rect">
            <a:avLst/>
          </a:prstGeom>
          <a:noFill/>
          <a:ln w="9525">
            <a:noFill/>
            <a:miter lim="800000"/>
            <a:headEnd/>
            <a:tailEnd/>
          </a:ln>
          <a:effectLst/>
        </p:spPr>
        <p:txBody>
          <a:bodyPr>
            <a:spAutoFit/>
          </a:bodyPr>
          <a:lstStyle/>
          <a:p>
            <a:pPr indent="-228600">
              <a:tabLst>
                <a:tab pos="228600" algn="l"/>
              </a:tabLst>
            </a:pPr>
            <a:endParaRPr lang="ru-RU"/>
          </a:p>
          <a:p>
            <a:pPr indent="-228600">
              <a:tabLst>
                <a:tab pos="228600" algn="l"/>
              </a:tabLst>
            </a:pPr>
            <a:r>
              <a:rPr lang="ru-RU"/>
              <a:t>Окончательный хозяин — человек, промежуточный — комары родов </a:t>
            </a:r>
            <a:r>
              <a:rPr lang="en-US"/>
              <a:t>Anopheles</a:t>
            </a:r>
            <a:r>
              <a:rPr lang="ru-RU"/>
              <a:t>, </a:t>
            </a:r>
            <a:r>
              <a:rPr lang="en-US"/>
              <a:t>Culex</a:t>
            </a:r>
            <a:r>
              <a:rPr lang="ru-RU"/>
              <a:t>, </a:t>
            </a:r>
            <a:r>
              <a:rPr lang="en-US"/>
              <a:t>Aedes</a:t>
            </a:r>
            <a:r>
              <a:rPr lang="ru-RU"/>
              <a:t>. </a:t>
            </a:r>
          </a:p>
          <a:p>
            <a:pPr indent="-228600">
              <a:tabLst>
                <a:tab pos="228600" algn="l"/>
              </a:tabLst>
            </a:pPr>
            <a:r>
              <a:rPr lang="ru-RU"/>
              <a:t>Взрослые филярии в теле человека живут до 20 лет, локализуются в лимфатических сосудах и узлах. Самки рождают микрофилярии, которые мигрируют из лимфатической системы в кровеносную. Продолжительность их жизни около 70 дней. Если они попадут к промежуточному хозяину — комару, то здесь в зависимости от температурных условий, цикл развития длится от 8 до 35 дней.</a:t>
            </a:r>
          </a:p>
          <a:p>
            <a:pPr indent="-228600">
              <a:tabLst>
                <a:tab pos="228600" algn="l"/>
              </a:tabLst>
            </a:pPr>
            <a:r>
              <a:rPr lang="ru-RU"/>
              <a:t> </a:t>
            </a:r>
          </a:p>
          <a:p>
            <a:pPr indent="-228600">
              <a:tabLst>
                <a:tab pos="228600" algn="l"/>
              </a:tabLst>
            </a:pPr>
            <a:r>
              <a:rPr lang="ru-RU"/>
              <a:t> </a:t>
            </a:r>
          </a:p>
        </p:txBody>
      </p:sp>
      <p:sp>
        <p:nvSpPr>
          <p:cNvPr id="48131" name="Rectangle 3"/>
          <p:cNvSpPr>
            <a:spLocks noChangeArrowheads="1"/>
          </p:cNvSpPr>
          <p:nvPr/>
        </p:nvSpPr>
        <p:spPr bwMode="auto">
          <a:xfrm>
            <a:off x="0" y="182563"/>
            <a:ext cx="9144000" cy="2408237"/>
          </a:xfrm>
          <a:prstGeom prst="rect">
            <a:avLst/>
          </a:prstGeom>
          <a:noFill/>
          <a:ln w="9525">
            <a:noFill/>
            <a:miter lim="800000"/>
            <a:headEnd/>
            <a:tailEnd/>
          </a:ln>
          <a:effectLst/>
        </p:spPr>
        <p:txBody>
          <a:bodyPr>
            <a:spAutoFit/>
          </a:bodyPr>
          <a:lstStyle/>
          <a:p>
            <a:pPr algn="ctr"/>
            <a:r>
              <a:rPr lang="ru-RU" sz="3200" i="1">
                <a:solidFill>
                  <a:schemeClr val="folHlink"/>
                </a:solidFill>
              </a:rPr>
              <a:t>Жизненный цикл </a:t>
            </a:r>
            <a:r>
              <a:rPr lang="en-US" sz="3200" b="1" i="1">
                <a:solidFill>
                  <a:srgbClr val="FFFF00"/>
                </a:solidFill>
                <a:latin typeface="Times New Roman" pitchFamily="18" charset="0"/>
              </a:rPr>
              <a:t>Wuchereria bancrofti</a:t>
            </a:r>
            <a:r>
              <a:rPr lang="en-US"/>
              <a:t> </a:t>
            </a:r>
            <a:endParaRPr lang="en-US" sz="4000">
              <a:solidFill>
                <a:schemeClr val="folHlink"/>
              </a:solidFill>
              <a:latin typeface="Times New Roman" pitchFamily="18" charset="0"/>
            </a:endParaRPr>
          </a:p>
          <a:p>
            <a:pPr algn="ctr"/>
            <a:endParaRPr lang="ru-RU" sz="6000">
              <a:solidFill>
                <a:schemeClr val="folHlink"/>
              </a:solidFill>
              <a:latin typeface="Times New Roman" pitchFamily="18" charset="0"/>
            </a:endParaRPr>
          </a:p>
          <a:p>
            <a:pPr algn="ctr"/>
            <a:endParaRPr lang="ru-RU" sz="6000">
              <a:solidFill>
                <a:schemeClr val="folHlink"/>
              </a:solidFill>
              <a:latin typeface="Times New Roman" pitchFamily="18" charset="0"/>
            </a:endParaRPr>
          </a:p>
        </p:txBody>
      </p:sp>
      <p:pic>
        <p:nvPicPr>
          <p:cNvPr id="48132" name="Picture 4" descr="W_bancrofti_LifeCycle"/>
          <p:cNvPicPr>
            <a:picLocks noChangeAspect="1" noChangeArrowheads="1"/>
          </p:cNvPicPr>
          <p:nvPr/>
        </p:nvPicPr>
        <p:blipFill>
          <a:blip r:embed="rId3"/>
          <a:srcRect/>
          <a:stretch>
            <a:fillRect/>
          </a:stretch>
        </p:blipFill>
        <p:spPr bwMode="auto">
          <a:xfrm>
            <a:off x="5508625" y="4076700"/>
            <a:ext cx="3384550" cy="264953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79388" y="620713"/>
            <a:ext cx="4897437" cy="5632450"/>
          </a:xfrm>
          <a:prstGeom prst="rect">
            <a:avLst/>
          </a:prstGeom>
          <a:noFill/>
          <a:ln w="9525">
            <a:noFill/>
            <a:miter lim="800000"/>
            <a:headEnd/>
            <a:tailEnd/>
          </a:ln>
          <a:effectLst/>
        </p:spPr>
        <p:txBody>
          <a:bodyPr>
            <a:spAutoFit/>
          </a:bodyPr>
          <a:lstStyle/>
          <a:p>
            <a:pPr indent="-228600">
              <a:tabLst>
                <a:tab pos="228600" algn="l"/>
              </a:tabLst>
            </a:pPr>
            <a:endParaRPr lang="ru-RU"/>
          </a:p>
          <a:p>
            <a:pPr indent="-228600">
              <a:tabLst>
                <a:tab pos="228600" algn="l"/>
              </a:tabLst>
            </a:pPr>
            <a:r>
              <a:rPr lang="ru-RU"/>
              <a:t> </a:t>
            </a:r>
          </a:p>
          <a:p>
            <a:pPr indent="-228600">
              <a:tabLst>
                <a:tab pos="228600" algn="l"/>
              </a:tabLst>
            </a:pPr>
            <a:r>
              <a:rPr lang="ru-RU"/>
              <a:t> Начальная стадия заболевания проявляется в лихорадке, сыпи на коже, отеках отдельных органов. Через 2- 7 лет появляются расширения вен и лимфатических сосудов, наконец, наступает элефантиаз (слоновость) — сильное деформирующее и обезображивающее увеличение различных частей тела, чаще всего ног, половых органов, у женщин — грудей.</a:t>
            </a:r>
          </a:p>
        </p:txBody>
      </p:sp>
      <p:sp>
        <p:nvSpPr>
          <p:cNvPr id="49155" name="Rectangle 3"/>
          <p:cNvSpPr>
            <a:spLocks noChangeArrowheads="1"/>
          </p:cNvSpPr>
          <p:nvPr/>
        </p:nvSpPr>
        <p:spPr bwMode="auto">
          <a:xfrm>
            <a:off x="0" y="182563"/>
            <a:ext cx="9144000" cy="1493837"/>
          </a:xfrm>
          <a:prstGeom prst="rect">
            <a:avLst/>
          </a:prstGeom>
          <a:noFill/>
          <a:ln w="9525">
            <a:noFill/>
            <a:miter lim="800000"/>
            <a:headEnd/>
            <a:tailEnd/>
          </a:ln>
          <a:effectLst/>
        </p:spPr>
        <p:txBody>
          <a:bodyPr>
            <a:spAutoFit/>
          </a:bodyPr>
          <a:lstStyle/>
          <a:p>
            <a:pPr algn="ctr"/>
            <a:r>
              <a:rPr lang="ru-RU" sz="3200" i="1">
                <a:solidFill>
                  <a:schemeClr val="folHlink"/>
                </a:solidFill>
              </a:rPr>
              <a:t>Клинические симптомы вухерериоза</a:t>
            </a:r>
            <a:endParaRPr lang="ru-RU" sz="6000">
              <a:solidFill>
                <a:schemeClr val="folHlink"/>
              </a:solidFill>
              <a:latin typeface="Times New Roman" pitchFamily="18" charset="0"/>
            </a:endParaRPr>
          </a:p>
          <a:p>
            <a:pPr algn="ctr"/>
            <a:endParaRPr lang="ru-RU" sz="6000">
              <a:solidFill>
                <a:schemeClr val="folHlink"/>
              </a:solidFill>
              <a:latin typeface="Times New Roman" pitchFamily="18" charset="0"/>
            </a:endParaRPr>
          </a:p>
        </p:txBody>
      </p:sp>
      <p:pic>
        <p:nvPicPr>
          <p:cNvPr id="49156" name="Picture 4"/>
          <p:cNvPicPr>
            <a:picLocks noChangeAspect="1" noChangeArrowheads="1"/>
          </p:cNvPicPr>
          <p:nvPr/>
        </p:nvPicPr>
        <p:blipFill>
          <a:blip r:embed="rId3"/>
          <a:srcRect/>
          <a:stretch>
            <a:fillRect/>
          </a:stretch>
        </p:blipFill>
        <p:spPr bwMode="auto">
          <a:xfrm>
            <a:off x="5076825" y="836613"/>
            <a:ext cx="2673350" cy="3644900"/>
          </a:xfrm>
          <a:prstGeom prst="rect">
            <a:avLst/>
          </a:prstGeom>
          <a:noFill/>
          <a:ln w="9525">
            <a:noFill/>
            <a:miter lim="800000"/>
            <a:headEnd/>
            <a:tailEnd/>
          </a:ln>
        </p:spPr>
      </p:pic>
      <p:pic>
        <p:nvPicPr>
          <p:cNvPr id="49157" name="Picture 5"/>
          <p:cNvPicPr>
            <a:picLocks noChangeAspect="1" noChangeArrowheads="1"/>
          </p:cNvPicPr>
          <p:nvPr/>
        </p:nvPicPr>
        <p:blipFill>
          <a:blip r:embed="rId4"/>
          <a:srcRect/>
          <a:stretch>
            <a:fillRect/>
          </a:stretch>
        </p:blipFill>
        <p:spPr bwMode="auto">
          <a:xfrm>
            <a:off x="6596063" y="4149725"/>
            <a:ext cx="2438400" cy="27082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ChangeArrowheads="1"/>
          </p:cNvSpPr>
          <p:nvPr/>
        </p:nvSpPr>
        <p:spPr bwMode="auto">
          <a:xfrm>
            <a:off x="152400" y="217488"/>
            <a:ext cx="8839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defRPr/>
            </a:pPr>
            <a:r>
              <a:rPr lang="ru-RU" sz="3600" i="1">
                <a:solidFill>
                  <a:schemeClr val="tx2"/>
                </a:solidFill>
                <a:effectLst>
                  <a:outerShdw blurRad="38100" dist="38100" dir="2700000" algn="tl">
                    <a:srgbClr val="000000"/>
                  </a:outerShdw>
                </a:effectLst>
                <a:latin typeface="Times New Roman" pitchFamily="18" charset="0"/>
                <a:cs typeface="Times New Roman" pitchFamily="18" charset="0"/>
              </a:rPr>
              <a:t>Паразит</a:t>
            </a:r>
            <a:r>
              <a:rPr lang="en-US" sz="36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3600" b="1" i="1">
                <a:solidFill>
                  <a:schemeClr val="folHlink"/>
                </a:solidFill>
                <a:latin typeface="Times New Roman" pitchFamily="18" charset="0"/>
                <a:cs typeface="Times New Roman" pitchFamily="18" charset="0"/>
              </a:rPr>
              <a:t> </a:t>
            </a:r>
            <a:r>
              <a:rPr lang="en-US" sz="3200" b="1" i="1">
                <a:solidFill>
                  <a:schemeClr val="folHlink"/>
                </a:solidFill>
                <a:latin typeface="Times New Roman" pitchFamily="18" charset="0"/>
              </a:rPr>
              <a:t>Onchocerca volvulus</a:t>
            </a:r>
            <a:r>
              <a:rPr lang="en-US"/>
              <a:t> </a:t>
            </a:r>
            <a:endParaRPr lang="ru-RU"/>
          </a:p>
          <a:p>
            <a:pPr>
              <a:defRPr/>
            </a:pPr>
            <a:r>
              <a:rPr lang="ru-RU" sz="3200" b="1" i="1">
                <a:solidFill>
                  <a:schemeClr val="tx2"/>
                </a:solidFill>
                <a:effectLst>
                  <a:outerShdw blurRad="38100" dist="38100" dir="2700000" algn="tl">
                    <a:srgbClr val="000000"/>
                  </a:outerShdw>
                </a:effectLst>
                <a:latin typeface="Times New Roman" pitchFamily="18" charset="0"/>
                <a:cs typeface="Times New Roman" pitchFamily="18" charset="0"/>
              </a:rPr>
              <a:t>Заболевание</a:t>
            </a:r>
            <a:r>
              <a:rPr lang="en-US" sz="3200" b="1"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a:solidFill>
                  <a:schemeClr val="folHlink"/>
                </a:solidFill>
                <a:latin typeface="Times New Roman" pitchFamily="18" charset="0"/>
                <a:cs typeface="Times New Roman" pitchFamily="18" charset="0"/>
              </a:rPr>
              <a:t> </a:t>
            </a:r>
            <a:r>
              <a:rPr lang="ru-RU" sz="3200">
                <a:solidFill>
                  <a:schemeClr val="folHlink"/>
                </a:solidFill>
                <a:latin typeface="Times New Roman" pitchFamily="18" charset="0"/>
                <a:cs typeface="Times New Roman" pitchFamily="18" charset="0"/>
              </a:rPr>
              <a:t>Онхоцеркоз</a:t>
            </a:r>
            <a:endParaRPr lang="ru-RU">
              <a:solidFill>
                <a:schemeClr val="folHlink"/>
              </a:solidFill>
              <a:latin typeface="Times New Roman" pitchFamily="18" charset="0"/>
              <a:cs typeface="Times New Roman" pitchFamily="18" charset="0"/>
            </a:endParaRPr>
          </a:p>
          <a:p>
            <a:pPr eaLnBrk="0" hangingPunct="0">
              <a:defRPr/>
            </a:pPr>
            <a:r>
              <a:rPr lang="ru-RU" sz="3200" b="1" i="1">
                <a:solidFill>
                  <a:schemeClr val="tx2"/>
                </a:solidFill>
                <a:effectLst>
                  <a:outerShdw blurRad="38100" dist="38100" dir="2700000" algn="tl">
                    <a:srgbClr val="000000"/>
                  </a:outerShdw>
                </a:effectLst>
                <a:latin typeface="Times New Roman" pitchFamily="18" charset="0"/>
                <a:cs typeface="Times New Roman" pitchFamily="18" charset="0"/>
              </a:rPr>
              <a:t>Распространение</a:t>
            </a:r>
            <a:r>
              <a:rPr lang="en-US" sz="32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a:solidFill>
                  <a:schemeClr val="folHlink"/>
                </a:solidFill>
                <a:latin typeface="Times New Roman" pitchFamily="18" charset="0"/>
                <a:cs typeface="Times New Roman" pitchFamily="18" charset="0"/>
              </a:rPr>
              <a:t> </a:t>
            </a:r>
            <a:r>
              <a:rPr lang="ru-RU" sz="3200">
                <a:solidFill>
                  <a:schemeClr val="folHlink"/>
                </a:solidFill>
                <a:latin typeface="Times New Roman" pitchFamily="18" charset="0"/>
                <a:cs typeface="Times New Roman" pitchFamily="18" charset="0"/>
              </a:rPr>
              <a:t>Африка, Америка</a:t>
            </a:r>
            <a:r>
              <a:rPr lang="uk-UA" sz="2000"/>
              <a:t> </a:t>
            </a:r>
            <a:endParaRPr lang="ru-RU">
              <a:solidFill>
                <a:schemeClr val="folHlink"/>
              </a:solidFill>
              <a:latin typeface="Times New Roman" pitchFamily="18" charset="0"/>
              <a:cs typeface="Times New Roman" pitchFamily="18" charset="0"/>
            </a:endParaRPr>
          </a:p>
          <a:p>
            <a:pPr eaLnBrk="0" hangingPunct="0">
              <a:defRPr/>
            </a:pPr>
            <a:r>
              <a:rPr lang="ru-RU" sz="3200" b="1" i="1">
                <a:solidFill>
                  <a:schemeClr val="tx2"/>
                </a:solidFill>
                <a:effectLst>
                  <a:outerShdw blurRad="38100" dist="38100" dir="2700000" algn="tl">
                    <a:srgbClr val="000000"/>
                  </a:outerShdw>
                </a:effectLst>
                <a:latin typeface="Times New Roman" pitchFamily="18" charset="0"/>
                <a:cs typeface="Times New Roman" pitchFamily="18" charset="0"/>
              </a:rPr>
              <a:t>Путь заражения</a:t>
            </a:r>
            <a:r>
              <a:rPr lang="en-US" sz="32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3200">
                <a:solidFill>
                  <a:schemeClr val="folHlink"/>
                </a:solidFill>
                <a:latin typeface="Times New Roman" pitchFamily="18" charset="0"/>
                <a:cs typeface="Times New Roman" pitchFamily="18" charset="0"/>
              </a:rPr>
              <a:t> </a:t>
            </a:r>
            <a:r>
              <a:rPr lang="ru-RU" sz="2800">
                <a:solidFill>
                  <a:schemeClr val="folHlink"/>
                </a:solidFill>
              </a:rPr>
              <a:t>укус мошек с микрофиляриями</a:t>
            </a:r>
          </a:p>
          <a:p>
            <a:pPr eaLnBrk="0" hangingPunct="0">
              <a:defRPr/>
            </a:pPr>
            <a:r>
              <a:rPr lang="ru-RU" sz="3200" b="1" i="1">
                <a:solidFill>
                  <a:schemeClr val="tx2"/>
                </a:solidFill>
                <a:latin typeface="Times New Roman" pitchFamily="18" charset="0"/>
              </a:rPr>
              <a:t>Морфология:</a:t>
            </a:r>
            <a:r>
              <a:rPr lang="ru-RU" sz="3200" b="1"/>
              <a:t> </a:t>
            </a:r>
            <a:r>
              <a:rPr lang="ru-RU" sz="2800">
                <a:solidFill>
                  <a:schemeClr val="folHlink"/>
                </a:solidFill>
              </a:rPr>
              <a:t>самка около 33—34 мм, самца — от 19 до 42 мм</a:t>
            </a:r>
            <a:r>
              <a:rPr lang="uk-UA" sz="2800">
                <a:solidFill>
                  <a:schemeClr val="folHlink"/>
                </a:solidFill>
              </a:rPr>
              <a:t> </a:t>
            </a:r>
            <a:endParaRPr lang="ru-RU" sz="4400" i="1">
              <a:solidFill>
                <a:schemeClr val="folHlink"/>
              </a:solidFill>
              <a:effectLst>
                <a:outerShdw blurRad="38100" dist="38100" dir="2700000" algn="tl">
                  <a:srgbClr val="000000"/>
                </a:outerShdw>
              </a:effectLst>
              <a:latin typeface="Times New Roman" pitchFamily="18" charset="0"/>
              <a:cs typeface="Times New Roman" pitchFamily="18" charset="0"/>
            </a:endParaRPr>
          </a:p>
          <a:p>
            <a:pPr eaLnBrk="0" hangingPunct="0">
              <a:defRPr/>
            </a:pPr>
            <a:endParaRPr lang="ru-RU" sz="6000">
              <a:solidFill>
                <a:schemeClr val="folHlink"/>
              </a:solidFill>
              <a:latin typeface="Times New Roman" pitchFamily="18" charset="0"/>
            </a:endParaRPr>
          </a:p>
        </p:txBody>
      </p:sp>
      <p:pic>
        <p:nvPicPr>
          <p:cNvPr id="50179" name="Picture 3" descr="O_volvulus_LifeCycle"/>
          <p:cNvPicPr>
            <a:picLocks noChangeAspect="1" noChangeArrowheads="1"/>
          </p:cNvPicPr>
          <p:nvPr/>
        </p:nvPicPr>
        <p:blipFill>
          <a:blip r:embed="rId3"/>
          <a:srcRect/>
          <a:stretch>
            <a:fillRect/>
          </a:stretch>
        </p:blipFill>
        <p:spPr bwMode="auto">
          <a:xfrm>
            <a:off x="2771775" y="2852738"/>
            <a:ext cx="4537075" cy="36480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95288" y="836613"/>
            <a:ext cx="7777162" cy="5262562"/>
          </a:xfrm>
          <a:prstGeom prst="rect">
            <a:avLst/>
          </a:prstGeom>
          <a:noFill/>
          <a:ln w="9525">
            <a:noFill/>
            <a:miter lim="800000"/>
            <a:headEnd/>
            <a:tailEnd/>
          </a:ln>
          <a:effectLst/>
        </p:spPr>
        <p:txBody>
          <a:bodyPr>
            <a:spAutoFit/>
          </a:bodyPr>
          <a:lstStyle/>
          <a:p>
            <a:pPr indent="-228600">
              <a:tabLst>
                <a:tab pos="228600" algn="l"/>
              </a:tabLst>
            </a:pPr>
            <a:r>
              <a:rPr lang="en-US" sz="2000">
                <a:solidFill>
                  <a:schemeClr val="folHlink"/>
                </a:solidFill>
                <a:latin typeface="Arial" charset="0"/>
                <a:cs typeface="Times New Roman" pitchFamily="18" charset="0"/>
              </a:rPr>
              <a:t> </a:t>
            </a:r>
            <a:r>
              <a:rPr lang="ru-RU" sz="2800"/>
              <a:t>Окончательный хозяин —человек, промежуточные хозяева — мошки рода </a:t>
            </a:r>
            <a:r>
              <a:rPr lang="en-US" sz="2800" i="1"/>
              <a:t>Simulium</a:t>
            </a:r>
            <a:r>
              <a:rPr lang="ru-RU" sz="2800"/>
              <a:t>. </a:t>
            </a:r>
          </a:p>
          <a:p>
            <a:pPr indent="-228600">
              <a:tabLst>
                <a:tab pos="228600" algn="l"/>
              </a:tabLst>
            </a:pPr>
            <a:endParaRPr lang="ru-RU" sz="2800"/>
          </a:p>
          <a:p>
            <a:pPr indent="-228600">
              <a:tabLst>
                <a:tab pos="228600" algn="l"/>
              </a:tabLst>
            </a:pPr>
            <a:r>
              <a:rPr lang="ru-RU" sz="2800"/>
              <a:t>В теле промежуточного хозяина личинки паразита достигают инвазионной зрелости в течение 6-7 дней. </a:t>
            </a:r>
          </a:p>
          <a:p>
            <a:pPr indent="-228600">
              <a:tabLst>
                <a:tab pos="228600" algn="l"/>
              </a:tabLst>
            </a:pPr>
            <a:endParaRPr lang="ru-RU" sz="2800"/>
          </a:p>
          <a:p>
            <a:pPr indent="-228600">
              <a:tabLst>
                <a:tab pos="228600" algn="l"/>
              </a:tabLst>
            </a:pPr>
            <a:r>
              <a:rPr lang="ru-RU" sz="2800"/>
              <a:t>Продолжительность жизни взрослых гельминтов в теле человека до 20 лет, отдельных генераций личинок (микрофилярий) 1-3 года. </a:t>
            </a:r>
            <a:endParaRPr lang="ru-RU" sz="2800" i="1"/>
          </a:p>
        </p:txBody>
      </p:sp>
      <p:sp>
        <p:nvSpPr>
          <p:cNvPr id="306179" name="Rectangle 3"/>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3200" b="1">
                <a:solidFill>
                  <a:schemeClr val="tx2"/>
                </a:solidFill>
                <a:effectLst>
                  <a:outerShdw blurRad="38100" dist="38100" dir="2700000" algn="tl">
                    <a:srgbClr val="000000"/>
                  </a:outerShdw>
                </a:effectLst>
                <a:latin typeface="Arial" charset="0"/>
                <a:cs typeface="Times New Roman" pitchFamily="18" charset="0"/>
              </a:rPr>
              <a:t>Onchocerca volvulus</a:t>
            </a:r>
            <a:r>
              <a:rPr lang="ru-RU" sz="3200">
                <a:solidFill>
                  <a:schemeClr val="tx2"/>
                </a:solidFill>
                <a:effectLst>
                  <a:outerShdw blurRad="38100" dist="38100" dir="2700000" algn="tl">
                    <a:srgbClr val="000000"/>
                  </a:outerShdw>
                </a:effectLst>
                <a:latin typeface="Times New Roman" pitchFamily="18" charset="0"/>
              </a:rPr>
              <a:t> </a:t>
            </a:r>
            <a:endParaRPr lang="ru-RU" sz="4800">
              <a:solidFill>
                <a:schemeClr val="tx2"/>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79388" y="620713"/>
            <a:ext cx="8424862" cy="3378200"/>
          </a:xfrm>
          <a:prstGeom prst="rect">
            <a:avLst/>
          </a:prstGeom>
          <a:noFill/>
          <a:ln w="9525">
            <a:noFill/>
            <a:miter lim="800000"/>
            <a:headEnd/>
            <a:tailEnd/>
          </a:ln>
          <a:effectLst/>
        </p:spPr>
        <p:txBody>
          <a:bodyPr>
            <a:spAutoFit/>
          </a:bodyPr>
          <a:lstStyle/>
          <a:p>
            <a:pPr indent="-228600">
              <a:tabLst>
                <a:tab pos="228600" algn="l"/>
              </a:tabLst>
            </a:pPr>
            <a:r>
              <a:rPr lang="ru-RU"/>
              <a:t>Патогенное значение имеют как взрослые паразиты, так и микрофилярий. Онхоцеркоз проявляется в виде подкожных поражений, связанных с реактивным разрастанием соединительной ткани вокруг погибших и живых гельминтов. Но наиболее характерная черта заболевания — поражение глаз, нередко приводящее к потере зрения. Предполагается, что в Африке онхоцеркозом болеют не менее 20 млн. человек, из которых около 1—2 % ослепли.</a:t>
            </a:r>
            <a:endParaRPr lang="ru-RU" i="1"/>
          </a:p>
        </p:txBody>
      </p:sp>
      <p:sp>
        <p:nvSpPr>
          <p:cNvPr id="308227" name="Rectangle 3"/>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3200" b="1">
                <a:solidFill>
                  <a:schemeClr val="tx2"/>
                </a:solidFill>
                <a:effectLst>
                  <a:outerShdw blurRad="38100" dist="38100" dir="2700000" algn="tl">
                    <a:srgbClr val="000000"/>
                  </a:outerShdw>
                </a:effectLst>
                <a:latin typeface="Arial" charset="0"/>
                <a:cs typeface="Times New Roman" pitchFamily="18" charset="0"/>
              </a:rPr>
              <a:t>Onchocerca volvulus</a:t>
            </a:r>
            <a:r>
              <a:rPr lang="ru-RU" sz="3200">
                <a:solidFill>
                  <a:schemeClr val="tx2"/>
                </a:solidFill>
                <a:effectLst>
                  <a:outerShdw blurRad="38100" dist="38100" dir="2700000" algn="tl">
                    <a:srgbClr val="000000"/>
                  </a:outerShdw>
                </a:effectLst>
                <a:latin typeface="Times New Roman" pitchFamily="18" charset="0"/>
              </a:rPr>
              <a:t> </a:t>
            </a:r>
            <a:endParaRPr lang="ru-RU" sz="4800">
              <a:solidFill>
                <a:schemeClr val="tx2"/>
              </a:solidFill>
              <a:effectLst>
                <a:outerShdw blurRad="38100" dist="38100" dir="2700000" algn="tl">
                  <a:srgbClr val="000000"/>
                </a:outerShdw>
              </a:effectLst>
              <a:latin typeface="Times New Roman" pitchFamily="18" charset="0"/>
            </a:endParaRPr>
          </a:p>
        </p:txBody>
      </p:sp>
      <p:pic>
        <p:nvPicPr>
          <p:cNvPr id="52228" name="Picture 4" descr="onchocerca_1"/>
          <p:cNvPicPr>
            <a:picLocks noChangeAspect="1" noChangeArrowheads="1"/>
          </p:cNvPicPr>
          <p:nvPr/>
        </p:nvPicPr>
        <p:blipFill>
          <a:blip r:embed="rId3"/>
          <a:srcRect/>
          <a:stretch>
            <a:fillRect/>
          </a:stretch>
        </p:blipFill>
        <p:spPr bwMode="auto">
          <a:xfrm>
            <a:off x="4859338" y="3716338"/>
            <a:ext cx="3959225" cy="3019425"/>
          </a:xfrm>
          <a:prstGeom prst="rect">
            <a:avLst/>
          </a:prstGeom>
          <a:noFill/>
          <a:ln w="9525">
            <a:noFill/>
            <a:miter lim="800000"/>
            <a:headEnd/>
            <a:tailEnd/>
          </a:ln>
        </p:spPr>
      </p:pic>
      <p:pic>
        <p:nvPicPr>
          <p:cNvPr id="52229" name="Picture 5" descr="River Blindness"/>
          <p:cNvPicPr>
            <a:picLocks noChangeAspect="1" noChangeArrowheads="1"/>
          </p:cNvPicPr>
          <p:nvPr/>
        </p:nvPicPr>
        <p:blipFill>
          <a:blip r:embed="rId4"/>
          <a:srcRect/>
          <a:stretch>
            <a:fillRect/>
          </a:stretch>
        </p:blipFill>
        <p:spPr bwMode="auto">
          <a:xfrm>
            <a:off x="611188" y="3933825"/>
            <a:ext cx="3627437" cy="27225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ChangeArrowheads="1"/>
          </p:cNvSpPr>
          <p:nvPr/>
        </p:nvSpPr>
        <p:spPr bwMode="auto">
          <a:xfrm>
            <a:off x="152400" y="217488"/>
            <a:ext cx="8839200" cy="428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defRPr/>
            </a:pPr>
            <a:r>
              <a:rPr lang="ru-RU" sz="3600" i="1">
                <a:solidFill>
                  <a:schemeClr val="tx2"/>
                </a:solidFill>
                <a:effectLst>
                  <a:outerShdw blurRad="38100" dist="38100" dir="2700000" algn="tl">
                    <a:srgbClr val="000000"/>
                  </a:outerShdw>
                </a:effectLst>
                <a:latin typeface="Times New Roman" pitchFamily="18" charset="0"/>
                <a:cs typeface="Times New Roman" pitchFamily="18" charset="0"/>
              </a:rPr>
              <a:t>Паразит</a:t>
            </a:r>
            <a:r>
              <a:rPr lang="en-US" sz="36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3600" b="1" i="1">
                <a:solidFill>
                  <a:schemeClr val="folHlink"/>
                </a:solidFill>
                <a:latin typeface="Times New Roman" pitchFamily="18" charset="0"/>
                <a:cs typeface="Times New Roman" pitchFamily="18" charset="0"/>
              </a:rPr>
              <a:t> </a:t>
            </a:r>
            <a:r>
              <a:rPr lang="ru-RU" sz="3200" b="1">
                <a:solidFill>
                  <a:schemeClr val="folHlink"/>
                </a:solidFill>
                <a:effectLst>
                  <a:outerShdw blurRad="38100" dist="38100" dir="2700000" algn="tl">
                    <a:srgbClr val="000000"/>
                  </a:outerShdw>
                </a:effectLst>
                <a:latin typeface="Times New Roman" pitchFamily="18" charset="0"/>
              </a:rPr>
              <a:t>Loa loa</a:t>
            </a:r>
            <a:r>
              <a:rPr lang="ru-RU" sz="3200">
                <a:solidFill>
                  <a:schemeClr val="folHlink"/>
                </a:solidFill>
                <a:latin typeface="Times New Roman" pitchFamily="18" charset="0"/>
              </a:rPr>
              <a:t> </a:t>
            </a:r>
          </a:p>
          <a:p>
            <a:pPr>
              <a:defRPr/>
            </a:pPr>
            <a:r>
              <a:rPr lang="ru-RU" sz="3200" i="1">
                <a:solidFill>
                  <a:schemeClr val="tx2"/>
                </a:solidFill>
                <a:effectLst>
                  <a:outerShdw blurRad="38100" dist="38100" dir="2700000" algn="tl">
                    <a:srgbClr val="000000"/>
                  </a:outerShdw>
                </a:effectLst>
                <a:latin typeface="Times New Roman" pitchFamily="18" charset="0"/>
                <a:cs typeface="Times New Roman" pitchFamily="18" charset="0"/>
              </a:rPr>
              <a:t>Заболевание</a:t>
            </a:r>
            <a:r>
              <a:rPr lang="en-US" sz="32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a:solidFill>
                  <a:schemeClr val="folHlink"/>
                </a:solidFill>
                <a:latin typeface="Times New Roman" pitchFamily="18" charset="0"/>
                <a:cs typeface="Times New Roman" pitchFamily="18" charset="0"/>
              </a:rPr>
              <a:t> </a:t>
            </a:r>
            <a:r>
              <a:rPr lang="ru-RU" sz="3200">
                <a:solidFill>
                  <a:schemeClr val="folHlink"/>
                </a:solidFill>
                <a:latin typeface="Times New Roman" pitchFamily="18" charset="0"/>
                <a:cs typeface="Times New Roman" pitchFamily="18" charset="0"/>
              </a:rPr>
              <a:t>Лоаоз</a:t>
            </a:r>
            <a:endParaRPr lang="ru-RU">
              <a:solidFill>
                <a:schemeClr val="folHlink"/>
              </a:solidFill>
              <a:latin typeface="Times New Roman" pitchFamily="18" charset="0"/>
              <a:cs typeface="Times New Roman" pitchFamily="18" charset="0"/>
            </a:endParaRPr>
          </a:p>
          <a:p>
            <a:pPr eaLnBrk="0" hangingPunct="0">
              <a:defRPr/>
            </a:pPr>
            <a:r>
              <a:rPr lang="ru-RU" sz="3200" i="1">
                <a:solidFill>
                  <a:schemeClr val="tx2"/>
                </a:solidFill>
                <a:effectLst>
                  <a:outerShdw blurRad="38100" dist="38100" dir="2700000" algn="tl">
                    <a:srgbClr val="000000"/>
                  </a:outerShdw>
                </a:effectLst>
                <a:latin typeface="Times New Roman" pitchFamily="18" charset="0"/>
                <a:cs typeface="Times New Roman" pitchFamily="18" charset="0"/>
              </a:rPr>
              <a:t>Распространение</a:t>
            </a:r>
            <a:r>
              <a:rPr lang="en-US" sz="32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a:solidFill>
                  <a:schemeClr val="folHlink"/>
                </a:solidFill>
                <a:latin typeface="Times New Roman" pitchFamily="18" charset="0"/>
                <a:cs typeface="Times New Roman" pitchFamily="18" charset="0"/>
              </a:rPr>
              <a:t> </a:t>
            </a:r>
            <a:r>
              <a:rPr lang="ru-RU" sz="3200">
                <a:solidFill>
                  <a:schemeClr val="folHlink"/>
                </a:solidFill>
                <a:latin typeface="Times New Roman" pitchFamily="18" charset="0"/>
                <a:cs typeface="Times New Roman" pitchFamily="18" charset="0"/>
              </a:rPr>
              <a:t>Африка</a:t>
            </a:r>
            <a:r>
              <a:rPr lang="uk-UA" sz="2000"/>
              <a:t> </a:t>
            </a:r>
            <a:endParaRPr lang="ru-RU">
              <a:solidFill>
                <a:schemeClr val="folHlink"/>
              </a:solidFill>
              <a:latin typeface="Times New Roman" pitchFamily="18" charset="0"/>
              <a:cs typeface="Times New Roman" pitchFamily="18" charset="0"/>
            </a:endParaRPr>
          </a:p>
          <a:p>
            <a:pPr eaLnBrk="0" hangingPunct="0">
              <a:defRPr/>
            </a:pPr>
            <a:r>
              <a:rPr lang="ru-RU" sz="3200" i="1">
                <a:solidFill>
                  <a:schemeClr val="tx2"/>
                </a:solidFill>
                <a:effectLst>
                  <a:outerShdw blurRad="38100" dist="38100" dir="2700000" algn="tl">
                    <a:srgbClr val="000000"/>
                  </a:outerShdw>
                </a:effectLst>
                <a:latin typeface="Times New Roman" pitchFamily="18" charset="0"/>
                <a:cs typeface="Times New Roman" pitchFamily="18" charset="0"/>
              </a:rPr>
              <a:t>Путь заражения</a:t>
            </a:r>
            <a:r>
              <a:rPr lang="en-US" sz="32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3200">
                <a:solidFill>
                  <a:schemeClr val="folHlink"/>
                </a:solidFill>
                <a:latin typeface="Times New Roman" pitchFamily="18" charset="0"/>
                <a:cs typeface="Times New Roman" pitchFamily="18" charset="0"/>
              </a:rPr>
              <a:t> </a:t>
            </a:r>
            <a:r>
              <a:rPr lang="ru-RU" sz="2800">
                <a:solidFill>
                  <a:schemeClr val="folHlink"/>
                </a:solidFill>
              </a:rPr>
              <a:t>укус слепня</a:t>
            </a:r>
            <a:r>
              <a:rPr lang="ru-RU"/>
              <a:t> </a:t>
            </a:r>
            <a:r>
              <a:rPr lang="ru-RU" sz="2800">
                <a:solidFill>
                  <a:schemeClr val="folHlink"/>
                </a:solidFill>
              </a:rPr>
              <a:t>с микрофиляриями</a:t>
            </a:r>
          </a:p>
          <a:p>
            <a:pPr eaLnBrk="0" hangingPunct="0">
              <a:defRPr/>
            </a:pPr>
            <a:r>
              <a:rPr lang="ru-RU" sz="2800" b="1" i="1">
                <a:solidFill>
                  <a:schemeClr val="tx2"/>
                </a:solidFill>
                <a:latin typeface="Times New Roman" pitchFamily="18" charset="0"/>
              </a:rPr>
              <a:t>Морфология:</a:t>
            </a:r>
            <a:r>
              <a:rPr lang="ru-RU" sz="2800" b="1"/>
              <a:t> </a:t>
            </a:r>
            <a:r>
              <a:rPr lang="ru-RU">
                <a:solidFill>
                  <a:schemeClr val="folHlink"/>
                </a:solidFill>
              </a:rPr>
              <a:t>самка около 50 мм, </a:t>
            </a:r>
          </a:p>
          <a:p>
            <a:pPr eaLnBrk="0" hangingPunct="0">
              <a:defRPr/>
            </a:pPr>
            <a:r>
              <a:rPr lang="ru-RU">
                <a:solidFill>
                  <a:schemeClr val="folHlink"/>
                </a:solidFill>
              </a:rPr>
              <a:t>самец около 30 мм</a:t>
            </a:r>
            <a:endParaRPr lang="ru-RU" sz="2800" b="1">
              <a:solidFill>
                <a:schemeClr val="folHlink"/>
              </a:solidFill>
            </a:endParaRPr>
          </a:p>
          <a:p>
            <a:pPr eaLnBrk="0" hangingPunct="0">
              <a:defRPr/>
            </a:pPr>
            <a:endParaRPr lang="ru-RU" sz="4000" i="1">
              <a:solidFill>
                <a:schemeClr val="tx2"/>
              </a:solidFill>
              <a:effectLst>
                <a:outerShdw blurRad="38100" dist="38100" dir="2700000" algn="tl">
                  <a:srgbClr val="000000"/>
                </a:outerShdw>
              </a:effectLst>
              <a:latin typeface="Times New Roman" pitchFamily="18" charset="0"/>
              <a:cs typeface="Times New Roman" pitchFamily="18" charset="0"/>
            </a:endParaRPr>
          </a:p>
          <a:p>
            <a:pPr eaLnBrk="0" hangingPunct="0">
              <a:defRPr/>
            </a:pPr>
            <a:endParaRPr lang="ru-RU" sz="5400">
              <a:solidFill>
                <a:schemeClr val="folHlink"/>
              </a:solidFill>
              <a:latin typeface="Times New Roman" pitchFamily="18" charset="0"/>
            </a:endParaRPr>
          </a:p>
        </p:txBody>
      </p:sp>
      <p:pic>
        <p:nvPicPr>
          <p:cNvPr id="53251" name="Picture 3" descr="L_loa_LifeCycle"/>
          <p:cNvPicPr>
            <a:picLocks noChangeAspect="1" noChangeArrowheads="1"/>
          </p:cNvPicPr>
          <p:nvPr/>
        </p:nvPicPr>
        <p:blipFill>
          <a:blip r:embed="rId3"/>
          <a:srcRect/>
          <a:stretch>
            <a:fillRect/>
          </a:stretch>
        </p:blipFill>
        <p:spPr bwMode="auto">
          <a:xfrm>
            <a:off x="3492500" y="2924175"/>
            <a:ext cx="4535488" cy="377983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07950" y="692150"/>
            <a:ext cx="5832475" cy="5934075"/>
          </a:xfrm>
          <a:prstGeom prst="rect">
            <a:avLst/>
          </a:prstGeom>
          <a:noFill/>
          <a:ln w="9525">
            <a:noFill/>
            <a:miter lim="800000"/>
            <a:headEnd/>
            <a:tailEnd/>
          </a:ln>
          <a:effectLst/>
        </p:spPr>
        <p:txBody>
          <a:bodyPr>
            <a:spAutoFit/>
          </a:bodyPr>
          <a:lstStyle/>
          <a:p>
            <a:pPr indent="-228600">
              <a:tabLst>
                <a:tab pos="228600" algn="l"/>
              </a:tabLst>
            </a:pPr>
            <a:r>
              <a:rPr lang="en-US" sz="1800">
                <a:solidFill>
                  <a:schemeClr val="folHlink"/>
                </a:solidFill>
                <a:latin typeface="Arial" charset="0"/>
                <a:cs typeface="Times New Roman" pitchFamily="18" charset="0"/>
              </a:rPr>
              <a:t> </a:t>
            </a:r>
            <a:r>
              <a:rPr lang="ru-RU"/>
              <a:t>Окончательный хозяин — человек. </a:t>
            </a:r>
            <a:endParaRPr lang="en-US"/>
          </a:p>
          <a:p>
            <a:pPr indent="-228600">
              <a:tabLst>
                <a:tab pos="228600" algn="l"/>
              </a:tabLst>
            </a:pPr>
            <a:r>
              <a:rPr lang="ru-RU"/>
              <a:t>Промежуточный хозяин — слепни рода </a:t>
            </a:r>
            <a:r>
              <a:rPr lang="en-US"/>
              <a:t>Chrysops</a:t>
            </a:r>
            <a:r>
              <a:rPr lang="ru-RU"/>
              <a:t>. </a:t>
            </a:r>
            <a:endParaRPr lang="en-US"/>
          </a:p>
          <a:p>
            <a:pPr indent="-228600">
              <a:tabLst>
                <a:tab pos="228600" algn="l"/>
              </a:tabLst>
            </a:pPr>
            <a:r>
              <a:rPr lang="ru-RU"/>
              <a:t>В слепнях микрофилярии достигают инвазионной зрелости через 7—10 дней. </a:t>
            </a:r>
            <a:endParaRPr lang="en-US"/>
          </a:p>
          <a:p>
            <a:pPr indent="-228600">
              <a:tabLst>
                <a:tab pos="228600" algn="l"/>
              </a:tabLst>
            </a:pPr>
            <a:r>
              <a:rPr lang="ru-RU"/>
              <a:t>Болезнь проявляется аллергической реакцией (лихорадка, зуд кожи), через 1—3 года появляется «опухоль», подкожная и внутриглазная миграция взрослых гельминтов, чему сопутствуют кожный зуд, отек век и конъюнктивы, сильные боли в глазу; проникновение паразитов в уретру вызывает сильные боли.</a:t>
            </a:r>
            <a:endParaRPr lang="en-US"/>
          </a:p>
          <a:p>
            <a:pPr indent="-228600">
              <a:tabLst>
                <a:tab pos="228600" algn="l"/>
              </a:tabLst>
            </a:pPr>
            <a:endParaRPr lang="ru-RU"/>
          </a:p>
        </p:txBody>
      </p:sp>
      <p:sp>
        <p:nvSpPr>
          <p:cNvPr id="312323" name="Rectangle 3"/>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3200" b="1">
                <a:solidFill>
                  <a:schemeClr val="tx2"/>
                </a:solidFill>
                <a:effectLst>
                  <a:outerShdw blurRad="38100" dist="38100" dir="2700000" algn="tl">
                    <a:srgbClr val="000000"/>
                  </a:outerShdw>
                </a:effectLst>
                <a:latin typeface="Arial" charset="0"/>
                <a:cs typeface="Times New Roman" pitchFamily="18" charset="0"/>
              </a:rPr>
              <a:t>Loa Loa</a:t>
            </a:r>
            <a:r>
              <a:rPr lang="ru-RU" sz="3200">
                <a:solidFill>
                  <a:schemeClr val="tx2"/>
                </a:solidFill>
                <a:effectLst>
                  <a:outerShdw blurRad="38100" dist="38100" dir="2700000" algn="tl">
                    <a:srgbClr val="000000"/>
                  </a:outerShdw>
                </a:effectLst>
                <a:latin typeface="Times New Roman" pitchFamily="18" charset="0"/>
              </a:rPr>
              <a:t> </a:t>
            </a:r>
            <a:endParaRPr lang="ru-RU" sz="4800">
              <a:solidFill>
                <a:schemeClr val="tx2"/>
              </a:solidFill>
              <a:effectLst>
                <a:outerShdw blurRad="38100" dist="38100" dir="2700000" algn="tl">
                  <a:srgbClr val="000000"/>
                </a:outerShdw>
              </a:effectLst>
              <a:latin typeface="Times New Roman" pitchFamily="18" charset="0"/>
            </a:endParaRPr>
          </a:p>
        </p:txBody>
      </p:sp>
      <p:pic>
        <p:nvPicPr>
          <p:cNvPr id="54276" name="Picture 4"/>
          <p:cNvPicPr>
            <a:picLocks noChangeAspect="1" noChangeArrowheads="1"/>
          </p:cNvPicPr>
          <p:nvPr/>
        </p:nvPicPr>
        <p:blipFill>
          <a:blip r:embed="rId3"/>
          <a:srcRect/>
          <a:stretch>
            <a:fillRect/>
          </a:stretch>
        </p:blipFill>
        <p:spPr bwMode="auto">
          <a:xfrm>
            <a:off x="6067425" y="3933825"/>
            <a:ext cx="3076575" cy="2054225"/>
          </a:xfrm>
          <a:prstGeom prst="rect">
            <a:avLst/>
          </a:prstGeom>
          <a:noFill/>
          <a:ln w="9525">
            <a:noFill/>
            <a:miter lim="800000"/>
            <a:headEnd/>
            <a:tailEnd/>
          </a:ln>
        </p:spPr>
      </p:pic>
      <p:pic>
        <p:nvPicPr>
          <p:cNvPr id="54277" name="Picture 5" descr="Loa loa"/>
          <p:cNvPicPr>
            <a:picLocks noChangeAspect="1" noChangeArrowheads="1"/>
          </p:cNvPicPr>
          <p:nvPr/>
        </p:nvPicPr>
        <p:blipFill>
          <a:blip r:embed="rId4"/>
          <a:srcRect/>
          <a:stretch>
            <a:fillRect/>
          </a:stretch>
        </p:blipFill>
        <p:spPr bwMode="auto">
          <a:xfrm>
            <a:off x="6016625" y="692150"/>
            <a:ext cx="3127375" cy="304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ChangeArrowheads="1"/>
          </p:cNvSpPr>
          <p:nvPr/>
        </p:nvSpPr>
        <p:spPr bwMode="auto">
          <a:xfrm>
            <a:off x="323850" y="0"/>
            <a:ext cx="9144000" cy="248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defRPr/>
            </a:pPr>
            <a:r>
              <a:rPr lang="ru-RU" sz="4000" i="1">
                <a:solidFill>
                  <a:schemeClr val="tx2"/>
                </a:solidFill>
                <a:effectLst>
                  <a:outerShdw blurRad="38100" dist="38100" dir="2700000" algn="tl">
                    <a:srgbClr val="000000"/>
                  </a:outerShdw>
                </a:effectLst>
                <a:latin typeface="Times New Roman" pitchFamily="18" charset="0"/>
                <a:cs typeface="Times New Roman" pitchFamily="18" charset="0"/>
              </a:rPr>
              <a:t>Паразит</a:t>
            </a:r>
            <a:r>
              <a:rPr lang="en-US" sz="40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4000" b="1" i="1">
                <a:solidFill>
                  <a:schemeClr val="folHlink"/>
                </a:solidFill>
                <a:latin typeface="Times New Roman" pitchFamily="18" charset="0"/>
                <a:cs typeface="Times New Roman" pitchFamily="18" charset="0"/>
              </a:rPr>
              <a:t> Toxocara canis </a:t>
            </a:r>
            <a:endParaRPr lang="en-US" sz="4000" b="1">
              <a:solidFill>
                <a:schemeClr val="folHlink"/>
              </a:solidFill>
              <a:latin typeface="Times New Roman" pitchFamily="18" charset="0"/>
              <a:cs typeface="Times New Roman" pitchFamily="18" charset="0"/>
            </a:endParaRPr>
          </a:p>
          <a:p>
            <a:pPr eaLnBrk="0" hangingPunct="0">
              <a:defRPr/>
            </a:pPr>
            <a:r>
              <a:rPr lang="ru-RU" sz="4000" i="1">
                <a:solidFill>
                  <a:schemeClr val="tx2"/>
                </a:solidFill>
                <a:effectLst>
                  <a:outerShdw blurRad="38100" dist="38100" dir="2700000" algn="tl">
                    <a:srgbClr val="000000"/>
                  </a:outerShdw>
                </a:effectLst>
                <a:latin typeface="Times New Roman" pitchFamily="18" charset="0"/>
                <a:cs typeface="Times New Roman" pitchFamily="18" charset="0"/>
              </a:rPr>
              <a:t>Заболевание</a:t>
            </a:r>
            <a:r>
              <a:rPr lang="en-US" sz="40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3200">
                <a:solidFill>
                  <a:schemeClr val="folHlink"/>
                </a:solidFill>
                <a:latin typeface="Times New Roman" pitchFamily="18" charset="0"/>
                <a:cs typeface="Times New Roman" pitchFamily="18" charset="0"/>
              </a:rPr>
              <a:t> </a:t>
            </a:r>
            <a:r>
              <a:rPr lang="en-US" sz="4000">
                <a:solidFill>
                  <a:schemeClr val="folHlink"/>
                </a:solidFill>
                <a:latin typeface="Times New Roman" pitchFamily="18" charset="0"/>
                <a:cs typeface="Times New Roman" pitchFamily="18" charset="0"/>
              </a:rPr>
              <a:t>Visceral larva migrans</a:t>
            </a:r>
            <a:endParaRPr lang="ru-RU" sz="3200">
              <a:solidFill>
                <a:schemeClr val="folHlink"/>
              </a:solidFill>
              <a:latin typeface="Times New Roman" pitchFamily="18" charset="0"/>
              <a:cs typeface="Times New Roman" pitchFamily="18" charset="0"/>
            </a:endParaRPr>
          </a:p>
          <a:p>
            <a:pPr eaLnBrk="0" hangingPunct="0">
              <a:defRPr/>
            </a:pPr>
            <a:r>
              <a:rPr lang="ru-RU" sz="4000" i="1">
                <a:solidFill>
                  <a:schemeClr val="tx2"/>
                </a:solidFill>
                <a:effectLst>
                  <a:outerShdw blurRad="38100" dist="38100" dir="2700000" algn="tl">
                    <a:srgbClr val="000000"/>
                  </a:outerShdw>
                </a:effectLst>
                <a:latin typeface="Times New Roman" pitchFamily="18" charset="0"/>
                <a:cs typeface="Times New Roman" pitchFamily="18" charset="0"/>
              </a:rPr>
              <a:t>Распространение</a:t>
            </a:r>
            <a:r>
              <a:rPr lang="en-US" sz="40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3200">
                <a:solidFill>
                  <a:schemeClr val="folHlink"/>
                </a:solidFill>
                <a:latin typeface="Times New Roman" pitchFamily="18" charset="0"/>
                <a:cs typeface="Times New Roman" pitchFamily="18" charset="0"/>
              </a:rPr>
              <a:t> </a:t>
            </a:r>
            <a:r>
              <a:rPr lang="ru-RU" sz="4000">
                <a:solidFill>
                  <a:schemeClr val="folHlink"/>
                </a:solidFill>
                <a:latin typeface="Times New Roman" pitchFamily="18" charset="0"/>
                <a:cs typeface="Times New Roman" pitchFamily="18" charset="0"/>
              </a:rPr>
              <a:t>повсеместное</a:t>
            </a:r>
            <a:r>
              <a:rPr lang="en-US" sz="4000">
                <a:solidFill>
                  <a:schemeClr val="folHlink"/>
                </a:solidFill>
                <a:latin typeface="Times New Roman" pitchFamily="18" charset="0"/>
                <a:cs typeface="Times New Roman" pitchFamily="18" charset="0"/>
              </a:rPr>
              <a:t>  </a:t>
            </a:r>
            <a:endParaRPr lang="ru-RU" sz="3200">
              <a:solidFill>
                <a:schemeClr val="folHlink"/>
              </a:solidFill>
              <a:latin typeface="Times New Roman" pitchFamily="18" charset="0"/>
              <a:cs typeface="Times New Roman" pitchFamily="18" charset="0"/>
            </a:endParaRPr>
          </a:p>
          <a:p>
            <a:pPr eaLnBrk="0" hangingPunct="0">
              <a:defRPr/>
            </a:pPr>
            <a:r>
              <a:rPr lang="ru-RU" sz="4000" i="1">
                <a:solidFill>
                  <a:schemeClr val="tx2"/>
                </a:solidFill>
                <a:effectLst>
                  <a:outerShdw blurRad="38100" dist="38100" dir="2700000" algn="tl">
                    <a:srgbClr val="000000"/>
                  </a:outerShdw>
                </a:effectLst>
                <a:latin typeface="Times New Roman" pitchFamily="18" charset="0"/>
                <a:cs typeface="Times New Roman" pitchFamily="18" charset="0"/>
              </a:rPr>
              <a:t>Заражение</a:t>
            </a:r>
            <a:r>
              <a:rPr lang="en-US" sz="40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4000">
                <a:solidFill>
                  <a:schemeClr val="folHlink"/>
                </a:solidFill>
                <a:latin typeface="Times New Roman" pitchFamily="18" charset="0"/>
                <a:cs typeface="Times New Roman" pitchFamily="18" charset="0"/>
              </a:rPr>
              <a:t> </a:t>
            </a:r>
            <a:r>
              <a:rPr lang="ru-RU" sz="4000">
                <a:solidFill>
                  <a:schemeClr val="folHlink"/>
                </a:solidFill>
                <a:latin typeface="Times New Roman" pitchFamily="18" charset="0"/>
                <a:cs typeface="Times New Roman" pitchFamily="18" charset="0"/>
              </a:rPr>
              <a:t>поедание яиц гельминта</a:t>
            </a:r>
            <a:r>
              <a:rPr lang="en-US" sz="4000">
                <a:solidFill>
                  <a:schemeClr val="folHlink"/>
                </a:solidFill>
                <a:latin typeface="Times New Roman" pitchFamily="18" charset="0"/>
                <a:cs typeface="Times New Roman" pitchFamily="18" charset="0"/>
              </a:rPr>
              <a:t>   </a:t>
            </a:r>
            <a:endParaRPr lang="ru-RU" sz="3200">
              <a:solidFill>
                <a:schemeClr val="folHlink"/>
              </a:solidFill>
              <a:latin typeface="Times New Roman" pitchFamily="18" charset="0"/>
              <a:cs typeface="Times New Roman" pitchFamily="18" charset="0"/>
            </a:endParaRPr>
          </a:p>
        </p:txBody>
      </p:sp>
      <p:graphicFrame>
        <p:nvGraphicFramePr>
          <p:cNvPr id="55299" name="Object 3"/>
          <p:cNvGraphicFramePr>
            <a:graphicFrameLocks noChangeAspect="1"/>
          </p:cNvGraphicFramePr>
          <p:nvPr/>
        </p:nvGraphicFramePr>
        <p:xfrm>
          <a:off x="2268538" y="2636838"/>
          <a:ext cx="3954462" cy="4076700"/>
        </p:xfrm>
        <a:graphic>
          <a:graphicData uri="http://schemas.openxmlformats.org/presentationml/2006/ole">
            <mc:AlternateContent xmlns:mc="http://schemas.openxmlformats.org/markup-compatibility/2006">
              <mc:Choice xmlns:v="urn:schemas-microsoft-com:vml" Requires="v">
                <p:oleObj spid="_x0000_s55300" name="Image" r:id="rId4" imgW="5523810" imgH="6488889" progId="Photoshop.Image.7">
                  <p:embed/>
                </p:oleObj>
              </mc:Choice>
              <mc:Fallback>
                <p:oleObj name="Image" r:id="rId4" imgW="5523810" imgH="6488889" progId="Photoshop.Image.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2636838"/>
                        <a:ext cx="3954462"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36550" y="-171450"/>
            <a:ext cx="8807450" cy="6172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defRPr/>
            </a:pPr>
            <a:r>
              <a:rPr lang="en-GB" sz="3200" b="1" i="1" dirty="0">
                <a:cs typeface="Times New Roman" pitchFamily="18" charset="0"/>
              </a:rPr>
              <a:t>          </a:t>
            </a:r>
            <a:r>
              <a:rPr lang="ru-RU" sz="3200" b="1" i="1" dirty="0"/>
              <a:t>Основные вопросы:</a:t>
            </a:r>
            <a:br>
              <a:rPr lang="ru-RU" sz="3200" b="1" i="1" dirty="0"/>
            </a:br>
            <a:r>
              <a:rPr lang="ru-RU" sz="3200" b="1" i="1" dirty="0">
                <a:cs typeface="Times New Roman" pitchFamily="18" charset="0"/>
              </a:rPr>
              <a:t> </a:t>
            </a:r>
            <a:br>
              <a:rPr lang="en-GB" sz="3200" b="1" i="1" dirty="0">
                <a:cs typeface="Times New Roman" pitchFamily="18" charset="0"/>
              </a:rPr>
            </a:br>
            <a:r>
              <a:rPr lang="ru-RU" sz="3200" b="1" i="1" dirty="0">
                <a:solidFill>
                  <a:schemeClr val="folHlink"/>
                </a:solidFill>
                <a:latin typeface="+mn-lt"/>
                <a:cs typeface="Times New Roman" pitchFamily="18" charset="0"/>
              </a:rPr>
              <a:t>1.</a:t>
            </a:r>
            <a:r>
              <a:rPr lang="ru-RU" sz="3200" b="1" i="1" dirty="0">
                <a:solidFill>
                  <a:schemeClr val="folHlink"/>
                </a:solidFill>
                <a:latin typeface="Times New Roman" pitchFamily="18" charset="0"/>
                <a:cs typeface="Times New Roman" pitchFamily="18" charset="0"/>
              </a:rPr>
              <a:t> </a:t>
            </a:r>
            <a:r>
              <a:rPr lang="en-GB" sz="3200" b="1" i="1" dirty="0">
                <a:solidFill>
                  <a:schemeClr val="folHlink"/>
                </a:solidFill>
                <a:latin typeface="Times New Roman" pitchFamily="18" charset="0"/>
                <a:cs typeface="Times New Roman" pitchFamily="18" charset="0"/>
              </a:rPr>
              <a:t> </a:t>
            </a:r>
            <a:r>
              <a:rPr lang="uk-UA" sz="3200" b="1" i="1" dirty="0" err="1">
                <a:solidFill>
                  <a:schemeClr val="folHlink"/>
                </a:solidFill>
                <a:latin typeface="Times New Roman" pitchFamily="18" charset="0"/>
              </a:rPr>
              <a:t>Биогельминт</a:t>
            </a:r>
            <a:r>
              <a:rPr lang="ru-RU" sz="3200" b="1" i="1" dirty="0">
                <a:solidFill>
                  <a:schemeClr val="folHlink"/>
                </a:solidFill>
                <a:latin typeface="Times New Roman" pitchFamily="18" charset="0"/>
              </a:rPr>
              <a:t>ы и геогельминты.</a:t>
            </a:r>
            <a:br>
              <a:rPr lang="ru-RU" sz="3200" b="1" i="1" dirty="0">
                <a:solidFill>
                  <a:schemeClr val="folHlink"/>
                </a:solidFill>
                <a:latin typeface="Times New Roman" pitchFamily="18" charset="0"/>
              </a:rPr>
            </a:br>
            <a:r>
              <a:rPr lang="uk-UA" sz="3200" b="1" i="1" dirty="0">
                <a:solidFill>
                  <a:schemeClr val="folHlink"/>
                </a:solidFill>
                <a:latin typeface="+mn-lt"/>
                <a:cs typeface="Times New Roman" pitchFamily="18" charset="0"/>
              </a:rPr>
              <a:t>2. </a:t>
            </a:r>
            <a:r>
              <a:rPr lang="ru-RU" sz="3200" b="1" i="1" dirty="0">
                <a:solidFill>
                  <a:schemeClr val="folHlink"/>
                </a:solidFill>
                <a:latin typeface="Times New Roman" pitchFamily="18" charset="0"/>
                <a:cs typeface="Times New Roman" pitchFamily="18" charset="0"/>
              </a:rPr>
              <a:t>Общая характеристика типа Круглые черви</a:t>
            </a:r>
            <a:br>
              <a:rPr lang="ru-RU" sz="3200" b="1" i="1" dirty="0">
                <a:solidFill>
                  <a:schemeClr val="folHlink"/>
                </a:solidFill>
                <a:latin typeface="Times New Roman" pitchFamily="18" charset="0"/>
                <a:cs typeface="Times New Roman" pitchFamily="18" charset="0"/>
              </a:rPr>
            </a:br>
            <a:r>
              <a:rPr lang="ru-RU" sz="3200" b="1" i="1" dirty="0">
                <a:solidFill>
                  <a:schemeClr val="folHlink"/>
                </a:solidFill>
                <a:latin typeface="Times New Roman" pitchFamily="18" charset="0"/>
                <a:cs typeface="Times New Roman" pitchFamily="18" charset="0"/>
              </a:rPr>
              <a:t> (</a:t>
            </a:r>
            <a:r>
              <a:rPr lang="ru-RU" sz="3200" b="1" i="1" dirty="0" err="1">
                <a:solidFill>
                  <a:schemeClr val="folHlink"/>
                </a:solidFill>
                <a:latin typeface="Times New Roman" pitchFamily="18" charset="0"/>
                <a:cs typeface="Times New Roman" pitchFamily="18" charset="0"/>
              </a:rPr>
              <a:t>Nemathelminthes</a:t>
            </a:r>
            <a:r>
              <a:rPr lang="ru-RU" sz="3200" b="1" i="1" dirty="0">
                <a:solidFill>
                  <a:schemeClr val="folHlink"/>
                </a:solidFill>
                <a:latin typeface="Times New Roman" pitchFamily="18" charset="0"/>
                <a:cs typeface="Times New Roman" pitchFamily="18" charset="0"/>
              </a:rPr>
              <a:t>) </a:t>
            </a:r>
            <a:br>
              <a:rPr lang="uk-UA" sz="3200" b="1" i="1" dirty="0">
                <a:solidFill>
                  <a:schemeClr val="folHlink"/>
                </a:solidFill>
                <a:latin typeface="Times New Roman" pitchFamily="18" charset="0"/>
                <a:cs typeface="Times New Roman" pitchFamily="18" charset="0"/>
              </a:rPr>
            </a:br>
            <a:r>
              <a:rPr lang="uk-UA" sz="3200" b="1" i="1" dirty="0">
                <a:solidFill>
                  <a:schemeClr val="folHlink"/>
                </a:solidFill>
                <a:latin typeface="Times New Roman" pitchFamily="18" charset="0"/>
                <a:cs typeface="Times New Roman" pitchFamily="18" charset="0"/>
              </a:rPr>
              <a:t>3</a:t>
            </a:r>
            <a:r>
              <a:rPr lang="uk-UA" sz="3200" b="1" i="1" dirty="0">
                <a:solidFill>
                  <a:schemeClr val="folHlink"/>
                </a:solidFill>
                <a:latin typeface="Times New Roman" pitchFamily="18" charset="0"/>
              </a:rPr>
              <a:t>. </a:t>
            </a:r>
            <a:r>
              <a:rPr lang="ru-RU" sz="3200" b="1" i="1" dirty="0">
                <a:solidFill>
                  <a:schemeClr val="folHlink"/>
                </a:solidFill>
                <a:latin typeface="Times New Roman" pitchFamily="18" charset="0"/>
              </a:rPr>
              <a:t>Нематоды, обитающие в кишечнике человека.</a:t>
            </a:r>
            <a:br>
              <a:rPr lang="ru-RU" sz="3200" b="1" i="1" dirty="0">
                <a:solidFill>
                  <a:schemeClr val="folHlink"/>
                </a:solidFill>
                <a:latin typeface="Times New Roman" pitchFamily="18" charset="0"/>
              </a:rPr>
            </a:br>
            <a:r>
              <a:rPr lang="ru-RU" sz="3200" b="1" i="1" dirty="0">
                <a:solidFill>
                  <a:schemeClr val="folHlink"/>
                </a:solidFill>
                <a:latin typeface="Times New Roman" pitchFamily="18" charset="0"/>
              </a:rPr>
              <a:t>4. Тканевые нематоды.</a:t>
            </a:r>
            <a:br>
              <a:rPr lang="ru-RU" sz="3200" b="1" i="1" dirty="0">
                <a:solidFill>
                  <a:schemeClr val="folHlink"/>
                </a:solidFill>
                <a:latin typeface="Times New Roman" pitchFamily="18" charset="0"/>
              </a:rPr>
            </a:br>
            <a:r>
              <a:rPr lang="ru-RU" sz="3200" b="1" i="1" dirty="0">
                <a:solidFill>
                  <a:schemeClr val="folHlink"/>
                </a:solidFill>
                <a:latin typeface="Times New Roman" pitchFamily="18" charset="0"/>
              </a:rPr>
              <a:t>5. Филярии – возбудители тропических </a:t>
            </a:r>
            <a:r>
              <a:rPr lang="ru-RU" sz="3200" b="1" i="1" dirty="0" err="1">
                <a:solidFill>
                  <a:schemeClr val="folHlink"/>
                </a:solidFill>
                <a:latin typeface="Times New Roman" pitchFamily="18" charset="0"/>
              </a:rPr>
              <a:t>нематодозов</a:t>
            </a:r>
            <a:r>
              <a:rPr lang="ru-RU" sz="3200" b="1" i="1" dirty="0">
                <a:solidFill>
                  <a:schemeClr val="folHlink"/>
                </a:solidFill>
                <a:latin typeface="Times New Roman" pitchFamily="18" charset="0"/>
              </a:rPr>
              <a:t>.</a:t>
            </a:r>
            <a:br>
              <a:rPr lang="ru-RU" sz="3200" b="1" i="1" dirty="0">
                <a:solidFill>
                  <a:schemeClr val="folHlink"/>
                </a:solidFill>
                <a:latin typeface="Times New Roman" pitchFamily="18" charset="0"/>
              </a:rPr>
            </a:br>
            <a:endParaRPr lang="ru-RU" sz="3200" b="1" i="1"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dissolve">
                                      <p:cBhvr>
                                        <p:cTn id="7" dur="500"/>
                                        <p:tgtEl>
                                          <p:spTgt spid="137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ChangeArrowheads="1"/>
          </p:cNvSpPr>
          <p:nvPr/>
        </p:nvSpPr>
        <p:spPr bwMode="auto">
          <a:xfrm>
            <a:off x="395288" y="0"/>
            <a:ext cx="8280400"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defRPr/>
            </a:pPr>
            <a:r>
              <a:rPr lang="ru-RU" sz="3600" b="1" i="1" dirty="0">
                <a:solidFill>
                  <a:schemeClr val="folHlink"/>
                </a:solidFill>
                <a:latin typeface="Times New Roman" pitchFamily="18" charset="0"/>
                <a:cs typeface="Times New Roman" pitchFamily="18" charset="0"/>
              </a:rPr>
              <a:t>                     </a:t>
            </a:r>
            <a:r>
              <a:rPr lang="en-US" sz="3600" b="1" i="1" dirty="0" err="1">
                <a:solidFill>
                  <a:schemeClr val="folHlink"/>
                </a:solidFill>
                <a:latin typeface="Times New Roman" pitchFamily="18" charset="0"/>
                <a:cs typeface="Times New Roman" pitchFamily="18" charset="0"/>
              </a:rPr>
              <a:t>Toxocara</a:t>
            </a:r>
            <a:r>
              <a:rPr lang="en-US" sz="3600" b="1" i="1" dirty="0">
                <a:solidFill>
                  <a:schemeClr val="folHlink"/>
                </a:solidFill>
                <a:latin typeface="Times New Roman" pitchFamily="18" charset="0"/>
                <a:cs typeface="Times New Roman" pitchFamily="18" charset="0"/>
              </a:rPr>
              <a:t> </a:t>
            </a:r>
            <a:r>
              <a:rPr lang="en-US" sz="3600" b="1" i="1" dirty="0" err="1">
                <a:solidFill>
                  <a:schemeClr val="folHlink"/>
                </a:solidFill>
                <a:latin typeface="Times New Roman" pitchFamily="18" charset="0"/>
                <a:cs typeface="Times New Roman" pitchFamily="18" charset="0"/>
              </a:rPr>
              <a:t>canis</a:t>
            </a:r>
            <a:r>
              <a:rPr lang="en-US" sz="3600" b="1" i="1" dirty="0">
                <a:solidFill>
                  <a:schemeClr val="folHlink"/>
                </a:solidFill>
                <a:latin typeface="Times New Roman" pitchFamily="18" charset="0"/>
                <a:cs typeface="Times New Roman" pitchFamily="18" charset="0"/>
              </a:rPr>
              <a:t> </a:t>
            </a:r>
            <a:endParaRPr lang="uk-UA" sz="3600" b="1" i="1" dirty="0">
              <a:solidFill>
                <a:schemeClr val="folHlink"/>
              </a:solidFill>
              <a:latin typeface="Times New Roman" pitchFamily="18" charset="0"/>
              <a:cs typeface="Times New Roman" pitchFamily="18" charset="0"/>
            </a:endParaRPr>
          </a:p>
          <a:p>
            <a:pPr>
              <a:defRPr/>
            </a:pPr>
            <a:endParaRPr lang="ru-RU" sz="2000" dirty="0">
              <a:solidFill>
                <a:schemeClr val="folHlink"/>
              </a:solidFill>
              <a:latin typeface="Times New Roman" pitchFamily="18" charset="0"/>
              <a:cs typeface="Times New Roman" pitchFamily="18" charset="0"/>
            </a:endParaRPr>
          </a:p>
          <a:p>
            <a:pPr eaLnBrk="0" hangingPunct="0">
              <a:defRPr/>
            </a:pPr>
            <a:r>
              <a:rPr lang="ru-RU" sz="2800" b="1" i="1" dirty="0">
                <a:solidFill>
                  <a:schemeClr val="tx2"/>
                </a:solidFill>
                <a:effectLst>
                  <a:outerShdw blurRad="38100" dist="38100" dir="2700000" algn="tl">
                    <a:srgbClr val="000000"/>
                  </a:outerShdw>
                </a:effectLst>
                <a:latin typeface="Times New Roman" pitchFamily="18" charset="0"/>
                <a:cs typeface="Times New Roman" pitchFamily="18" charset="0"/>
              </a:rPr>
              <a:t>Пути заражения. </a:t>
            </a:r>
            <a:r>
              <a:rPr lang="ru-RU" sz="2800" i="1" dirty="0">
                <a:solidFill>
                  <a:schemeClr val="tx2"/>
                </a:solidFill>
                <a:effectLst>
                  <a:outerShdw blurRad="38100" dist="38100" dir="2700000" algn="tl">
                    <a:srgbClr val="000000"/>
                  </a:outerShdw>
                </a:effectLst>
                <a:latin typeface="Times New Roman" pitchFamily="18" charset="0"/>
                <a:cs typeface="Times New Roman" pitchFamily="18" charset="0"/>
              </a:rPr>
              <a:t>Среди животных механизм передачи возбудителя бывает прямой (заражение яйцами из окружающей среды), внутриутробный (заражение плода личинками через плаценту), </a:t>
            </a:r>
            <a:r>
              <a:rPr lang="ru-RU" sz="2800" i="1" dirty="0" err="1">
                <a:solidFill>
                  <a:schemeClr val="tx2"/>
                </a:solidFill>
                <a:effectLst>
                  <a:outerShdw blurRad="38100" dist="38100" dir="2700000" algn="tl">
                    <a:srgbClr val="000000"/>
                  </a:outerShdw>
                </a:effectLst>
                <a:latin typeface="Times New Roman" pitchFamily="18" charset="0"/>
                <a:cs typeface="Times New Roman" pitchFamily="18" charset="0"/>
              </a:rPr>
              <a:t>трансмаммарный</a:t>
            </a:r>
            <a:r>
              <a:rPr lang="ru-RU" sz="2800" i="1" dirty="0">
                <a:solidFill>
                  <a:schemeClr val="tx2"/>
                </a:solidFill>
                <a:effectLst>
                  <a:outerShdw blurRad="38100" dist="38100" dir="2700000" algn="tl">
                    <a:srgbClr val="000000"/>
                  </a:outerShdw>
                </a:effectLst>
                <a:latin typeface="Times New Roman" pitchFamily="18" charset="0"/>
                <a:cs typeface="Times New Roman" pitchFamily="18" charset="0"/>
              </a:rPr>
              <a:t> (передача личинок с молоком). Для людей основными предпосылками передачи возбудителя </a:t>
            </a:r>
            <a:r>
              <a:rPr lang="ru-RU" sz="2800" i="1" dirty="0" err="1">
                <a:solidFill>
                  <a:schemeClr val="tx2"/>
                </a:solidFill>
                <a:effectLst>
                  <a:outerShdw blurRad="38100" dist="38100" dir="2700000" algn="tl">
                    <a:srgbClr val="000000"/>
                  </a:outerShdw>
                </a:effectLst>
                <a:latin typeface="Times New Roman" pitchFamily="18" charset="0"/>
                <a:cs typeface="Times New Roman" pitchFamily="18" charset="0"/>
              </a:rPr>
              <a:t>токсокароза</a:t>
            </a:r>
            <a:r>
              <a:rPr lang="ru-RU" sz="2800" i="1" dirty="0">
                <a:solidFill>
                  <a:schemeClr val="tx2"/>
                </a:solidFill>
                <a:effectLst>
                  <a:outerShdw blurRad="38100" dist="38100" dir="2700000" algn="tl">
                    <a:srgbClr val="000000"/>
                  </a:outerShdw>
                </a:effectLst>
                <a:latin typeface="Times New Roman" pitchFamily="18" charset="0"/>
                <a:cs typeface="Times New Roman" pitchFamily="18" charset="0"/>
              </a:rPr>
              <a:t> является загрязненность почвы яйцами </a:t>
            </a:r>
            <a:r>
              <a:rPr lang="ru-RU" sz="2800" i="1" dirty="0" err="1">
                <a:solidFill>
                  <a:schemeClr val="tx2"/>
                </a:solidFill>
                <a:effectLst>
                  <a:outerShdw blurRad="38100" dist="38100" dir="2700000" algn="tl">
                    <a:srgbClr val="000000"/>
                  </a:outerShdw>
                </a:effectLst>
                <a:latin typeface="Times New Roman" pitchFamily="18" charset="0"/>
                <a:cs typeface="Times New Roman" pitchFamily="18" charset="0"/>
              </a:rPr>
              <a:t>токсокар</a:t>
            </a:r>
            <a:r>
              <a:rPr lang="ru-RU" sz="2800" i="1" dirty="0">
                <a:solidFill>
                  <a:schemeClr val="tx2"/>
                </a:solidFill>
                <a:effectLst>
                  <a:outerShdw blurRad="38100" dist="38100" dir="2700000" algn="tl">
                    <a:srgbClr val="000000"/>
                  </a:outerShdw>
                </a:effectLst>
                <a:latin typeface="Times New Roman" pitchFamily="18" charset="0"/>
                <a:cs typeface="Times New Roman" pitchFamily="18" charset="0"/>
              </a:rPr>
              <a:t> и контакт с ней. Другими факторами передачи могут быть шерсть животных, загрязненные продукты питания, вода, руки.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ChangeArrowheads="1"/>
          </p:cNvSpPr>
          <p:nvPr/>
        </p:nvSpPr>
        <p:spPr bwMode="auto">
          <a:xfrm>
            <a:off x="684213" y="0"/>
            <a:ext cx="8135937" cy="546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defRPr/>
            </a:pPr>
            <a:r>
              <a:rPr lang="ru-RU" sz="3600" b="1" i="1" dirty="0">
                <a:solidFill>
                  <a:schemeClr val="folHlink"/>
                </a:solidFill>
                <a:latin typeface="Times New Roman" pitchFamily="18" charset="0"/>
                <a:cs typeface="Times New Roman" pitchFamily="18" charset="0"/>
              </a:rPr>
              <a:t>                     </a:t>
            </a:r>
            <a:r>
              <a:rPr lang="en-US" sz="3600" b="1" i="1" dirty="0" err="1">
                <a:solidFill>
                  <a:schemeClr val="folHlink"/>
                </a:solidFill>
                <a:latin typeface="Times New Roman" pitchFamily="18" charset="0"/>
                <a:cs typeface="Times New Roman" pitchFamily="18" charset="0"/>
              </a:rPr>
              <a:t>Toxocara</a:t>
            </a:r>
            <a:r>
              <a:rPr lang="en-US" sz="3600" b="1" i="1" dirty="0">
                <a:solidFill>
                  <a:schemeClr val="folHlink"/>
                </a:solidFill>
                <a:latin typeface="Times New Roman" pitchFamily="18" charset="0"/>
                <a:cs typeface="Times New Roman" pitchFamily="18" charset="0"/>
              </a:rPr>
              <a:t> </a:t>
            </a:r>
            <a:r>
              <a:rPr lang="en-US" sz="3600" b="1" i="1" dirty="0" err="1">
                <a:solidFill>
                  <a:schemeClr val="folHlink"/>
                </a:solidFill>
                <a:latin typeface="Times New Roman" pitchFamily="18" charset="0"/>
                <a:cs typeface="Times New Roman" pitchFamily="18" charset="0"/>
              </a:rPr>
              <a:t>canis</a:t>
            </a:r>
            <a:r>
              <a:rPr lang="en-US" sz="3600" b="1" i="1" dirty="0">
                <a:solidFill>
                  <a:schemeClr val="folHlink"/>
                </a:solidFill>
                <a:latin typeface="Times New Roman" pitchFamily="18" charset="0"/>
                <a:cs typeface="Times New Roman" pitchFamily="18" charset="0"/>
              </a:rPr>
              <a:t> </a:t>
            </a:r>
            <a:endParaRPr lang="ru-RU" sz="2000" dirty="0">
              <a:solidFill>
                <a:schemeClr val="folHlink"/>
              </a:solidFill>
              <a:latin typeface="Times New Roman" pitchFamily="18" charset="0"/>
              <a:cs typeface="Times New Roman" pitchFamily="18" charset="0"/>
            </a:endParaRPr>
          </a:p>
          <a:p>
            <a:pPr eaLnBrk="0" hangingPunct="0">
              <a:defRPr/>
            </a:pPr>
            <a:endParaRPr lang="ru-RU" sz="2800" i="1" dirty="0">
              <a:solidFill>
                <a:schemeClr val="tx2"/>
              </a:solidFill>
              <a:effectLst>
                <a:outerShdw blurRad="38100" dist="38100" dir="2700000" algn="tl">
                  <a:srgbClr val="000000"/>
                </a:outerShdw>
              </a:effectLst>
              <a:latin typeface="Times New Roman" pitchFamily="18" charset="0"/>
              <a:cs typeface="Times New Roman" pitchFamily="18" charset="0"/>
            </a:endParaRPr>
          </a:p>
          <a:p>
            <a:pPr eaLnBrk="0" hangingPunct="0">
              <a:defRPr/>
            </a:pPr>
            <a:r>
              <a:rPr lang="ru-RU" sz="3200" i="1" dirty="0">
                <a:solidFill>
                  <a:schemeClr val="tx2"/>
                </a:solidFill>
                <a:effectLst>
                  <a:outerShdw blurRad="38100" dist="38100" dir="2700000" algn="tl">
                    <a:srgbClr val="000000"/>
                  </a:outerShdw>
                </a:effectLst>
                <a:latin typeface="Times New Roman" pitchFamily="18" charset="0"/>
                <a:cs typeface="Times New Roman" pitchFamily="18" charset="0"/>
              </a:rPr>
              <a:t>Группы риска в отношении заражения </a:t>
            </a:r>
            <a:r>
              <a:rPr lang="ru-RU" sz="3200" i="1" dirty="0" err="1">
                <a:solidFill>
                  <a:schemeClr val="tx2"/>
                </a:solidFill>
                <a:effectLst>
                  <a:outerShdw blurRad="38100" dist="38100" dir="2700000" algn="tl">
                    <a:srgbClr val="000000"/>
                  </a:outerShdw>
                </a:effectLst>
                <a:latin typeface="Times New Roman" pitchFamily="18" charset="0"/>
                <a:cs typeface="Times New Roman" pitchFamily="18" charset="0"/>
              </a:rPr>
              <a:t>токсокарозом</a:t>
            </a:r>
            <a:r>
              <a:rPr lang="ru-RU" sz="3200" i="1" dirty="0">
                <a:solidFill>
                  <a:schemeClr val="tx2"/>
                </a:solidFill>
                <a:effectLst>
                  <a:outerShdw blurRad="38100" dist="38100" dir="2700000" algn="tl">
                    <a:srgbClr val="000000"/>
                  </a:outerShdw>
                </a:effectLst>
                <a:latin typeface="Times New Roman" pitchFamily="18" charset="0"/>
                <a:cs typeface="Times New Roman" pitchFamily="18" charset="0"/>
              </a:rPr>
              <a:t>: </a:t>
            </a:r>
          </a:p>
          <a:p>
            <a:pPr eaLnBrk="0" hangingPunct="0">
              <a:defRPr/>
            </a:pPr>
            <a:r>
              <a:rPr lang="ru-RU" sz="3200" i="1" dirty="0">
                <a:solidFill>
                  <a:schemeClr val="tx2"/>
                </a:solidFill>
                <a:effectLst>
                  <a:outerShdw blurRad="38100" dist="38100" dir="2700000" algn="tl">
                    <a:srgbClr val="000000"/>
                  </a:outerShdw>
                </a:effectLst>
                <a:latin typeface="Times New Roman" pitchFamily="18" charset="0"/>
                <a:cs typeface="Times New Roman" pitchFamily="18" charset="0"/>
              </a:rPr>
              <a:t>дети 3-5 лет, интенсивно контактирующие с почвой, песком; </a:t>
            </a:r>
          </a:p>
          <a:p>
            <a:pPr eaLnBrk="0" hangingPunct="0">
              <a:defRPr/>
            </a:pPr>
            <a:r>
              <a:rPr lang="ru-RU" sz="3200" i="1" dirty="0">
                <a:solidFill>
                  <a:schemeClr val="tx2"/>
                </a:solidFill>
                <a:effectLst>
                  <a:outerShdw blurRad="38100" dist="38100" dir="2700000" algn="tl">
                    <a:srgbClr val="000000"/>
                  </a:outerShdw>
                </a:effectLst>
                <a:latin typeface="Times New Roman" pitchFamily="18" charset="0"/>
                <a:cs typeface="Times New Roman" pitchFamily="18" charset="0"/>
              </a:rPr>
              <a:t>ветеринары и работники питомников для собак; </a:t>
            </a:r>
          </a:p>
          <a:p>
            <a:pPr eaLnBrk="0" hangingPunct="0">
              <a:defRPr/>
            </a:pPr>
            <a:r>
              <a:rPr lang="ru-RU" sz="3200" i="1" dirty="0">
                <a:solidFill>
                  <a:schemeClr val="tx2"/>
                </a:solidFill>
                <a:effectLst>
                  <a:outerShdw blurRad="38100" dist="38100" dir="2700000" algn="tl">
                    <a:srgbClr val="000000"/>
                  </a:outerShdw>
                </a:effectLst>
                <a:latin typeface="Times New Roman" pitchFamily="18" charset="0"/>
                <a:cs typeface="Times New Roman" pitchFamily="18" charset="0"/>
              </a:rPr>
              <a:t>продавцы овощных магазинов; </a:t>
            </a:r>
          </a:p>
          <a:p>
            <a:pPr eaLnBrk="0" hangingPunct="0">
              <a:defRPr/>
            </a:pPr>
            <a:r>
              <a:rPr lang="ru-RU" sz="3200" i="1" dirty="0">
                <a:solidFill>
                  <a:schemeClr val="tx2"/>
                </a:solidFill>
                <a:effectLst>
                  <a:outerShdw blurRad="38100" dist="38100" dir="2700000" algn="tl">
                    <a:srgbClr val="000000"/>
                  </a:outerShdw>
                </a:effectLst>
                <a:latin typeface="Times New Roman" pitchFamily="18" charset="0"/>
                <a:cs typeface="Times New Roman" pitchFamily="18" charset="0"/>
              </a:rPr>
              <a:t>владельцы приусадебных участков, огородов; лица, занимающиеся охотой с собаками.</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ChangeArrowheads="1"/>
          </p:cNvSpPr>
          <p:nvPr/>
        </p:nvSpPr>
        <p:spPr bwMode="auto">
          <a:xfrm>
            <a:off x="323850" y="0"/>
            <a:ext cx="9144000" cy="577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defRPr/>
            </a:pPr>
            <a:r>
              <a:rPr lang="ru-RU" sz="4000" b="1" i="1">
                <a:solidFill>
                  <a:schemeClr val="folHlink"/>
                </a:solidFill>
                <a:latin typeface="Times New Roman" pitchFamily="18" charset="0"/>
                <a:cs typeface="Times New Roman" pitchFamily="18" charset="0"/>
              </a:rPr>
              <a:t>                     </a:t>
            </a:r>
            <a:r>
              <a:rPr lang="en-US" sz="4000" b="1" i="1">
                <a:solidFill>
                  <a:schemeClr val="folHlink"/>
                </a:solidFill>
                <a:latin typeface="Times New Roman" pitchFamily="18" charset="0"/>
                <a:cs typeface="Times New Roman" pitchFamily="18" charset="0"/>
              </a:rPr>
              <a:t>Toxocara canis </a:t>
            </a:r>
            <a:endParaRPr lang="en-US" sz="4000" b="1">
              <a:solidFill>
                <a:schemeClr val="folHlink"/>
              </a:solidFill>
              <a:latin typeface="Times New Roman" pitchFamily="18" charset="0"/>
              <a:cs typeface="Times New Roman" pitchFamily="18" charset="0"/>
            </a:endParaRPr>
          </a:p>
          <a:p>
            <a:pPr eaLnBrk="0" hangingPunct="0">
              <a:defRPr/>
            </a:pPr>
            <a:endParaRPr lang="ru-RU" sz="3200">
              <a:solidFill>
                <a:schemeClr val="folHlink"/>
              </a:solidFill>
              <a:latin typeface="Times New Roman" pitchFamily="18" charset="0"/>
              <a:cs typeface="Times New Roman" pitchFamily="18" charset="0"/>
            </a:endParaRPr>
          </a:p>
          <a:p>
            <a:pPr eaLnBrk="0" hangingPunct="0">
              <a:defRPr/>
            </a:pPr>
            <a:r>
              <a:rPr lang="ru-RU" sz="4000" i="1">
                <a:solidFill>
                  <a:schemeClr val="tx2"/>
                </a:solidFill>
                <a:effectLst>
                  <a:outerShdw blurRad="38100" dist="38100" dir="2700000" algn="tl">
                    <a:srgbClr val="000000"/>
                  </a:outerShdw>
                </a:effectLst>
                <a:latin typeface="Times New Roman" pitchFamily="18" charset="0"/>
                <a:cs typeface="Times New Roman" pitchFamily="18" charset="0"/>
              </a:rPr>
              <a:t>Клинические симптомы</a:t>
            </a:r>
            <a:r>
              <a:rPr lang="en-US" sz="4000" i="1">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4000">
                <a:solidFill>
                  <a:schemeClr val="folHlink"/>
                </a:solidFill>
                <a:latin typeface="Times New Roman" pitchFamily="18" charset="0"/>
                <a:cs typeface="Times New Roman" pitchFamily="18" charset="0"/>
              </a:rPr>
              <a:t> </a:t>
            </a:r>
            <a:r>
              <a:rPr lang="ru-RU" sz="4000">
                <a:solidFill>
                  <a:schemeClr val="folHlink"/>
                </a:solidFill>
                <a:latin typeface="Times New Roman" pitchFamily="18" charset="0"/>
                <a:cs typeface="Times New Roman" pitchFamily="18" charset="0"/>
              </a:rPr>
              <a:t>повышение температуры</a:t>
            </a:r>
            <a:r>
              <a:rPr lang="en-US" sz="4000">
                <a:solidFill>
                  <a:schemeClr val="folHlink"/>
                </a:solidFill>
                <a:latin typeface="Times New Roman" pitchFamily="18" charset="0"/>
                <a:cs typeface="Times New Roman" pitchFamily="18" charset="0"/>
              </a:rPr>
              <a:t>, </a:t>
            </a:r>
            <a:r>
              <a:rPr lang="ru-RU" sz="4000">
                <a:solidFill>
                  <a:schemeClr val="folHlink"/>
                </a:solidFill>
                <a:latin typeface="Times New Roman" pitchFamily="18" charset="0"/>
                <a:cs typeface="Times New Roman" pitchFamily="18" charset="0"/>
              </a:rPr>
              <a:t>гепатоспленомегалия</a:t>
            </a:r>
            <a:r>
              <a:rPr lang="en-US" sz="4000">
                <a:solidFill>
                  <a:schemeClr val="folHlink"/>
                </a:solidFill>
                <a:latin typeface="Times New Roman" pitchFamily="18" charset="0"/>
                <a:cs typeface="Times New Roman" pitchFamily="18" charset="0"/>
              </a:rPr>
              <a:t>, </a:t>
            </a:r>
            <a:r>
              <a:rPr lang="ru-RU" sz="4000">
                <a:solidFill>
                  <a:schemeClr val="folHlink"/>
                </a:solidFill>
                <a:latin typeface="Times New Roman" pitchFamily="18" charset="0"/>
                <a:cs typeface="Times New Roman" pitchFamily="18" charset="0"/>
              </a:rPr>
              <a:t>отечность</a:t>
            </a:r>
            <a:r>
              <a:rPr lang="en-US" sz="4000">
                <a:solidFill>
                  <a:schemeClr val="folHlink"/>
                </a:solidFill>
                <a:latin typeface="Times New Roman" pitchFamily="18" charset="0"/>
                <a:cs typeface="Times New Roman" pitchFamily="18" charset="0"/>
              </a:rPr>
              <a:t>, </a:t>
            </a:r>
            <a:r>
              <a:rPr lang="ru-RU" sz="4000">
                <a:solidFill>
                  <a:schemeClr val="folHlink"/>
                </a:solidFill>
                <a:latin typeface="Times New Roman" pitchFamily="18" charset="0"/>
                <a:cs typeface="Times New Roman" pitchFamily="18" charset="0"/>
              </a:rPr>
              <a:t>эозинофилия</a:t>
            </a:r>
            <a:r>
              <a:rPr lang="en-US" sz="4000">
                <a:solidFill>
                  <a:schemeClr val="folHlink"/>
                </a:solidFill>
                <a:latin typeface="Times New Roman" pitchFamily="18" charset="0"/>
                <a:cs typeface="Times New Roman" pitchFamily="18" charset="0"/>
              </a:rPr>
              <a:t>.  </a:t>
            </a:r>
            <a:endParaRPr lang="ru-RU" sz="3200">
              <a:solidFill>
                <a:schemeClr val="folHlink"/>
              </a:solidFill>
              <a:latin typeface="Times New Roman" pitchFamily="18" charset="0"/>
              <a:cs typeface="Times New Roman" pitchFamily="18" charset="0"/>
            </a:endParaRPr>
          </a:p>
          <a:p>
            <a:pPr eaLnBrk="0" hangingPunct="0">
              <a:defRPr/>
            </a:pPr>
            <a:r>
              <a:rPr lang="ru-RU" sz="4000" i="1">
                <a:solidFill>
                  <a:schemeClr val="tx2"/>
                </a:solidFill>
                <a:effectLst>
                  <a:outerShdw blurRad="38100" dist="38100" dir="2700000" algn="tl">
                    <a:srgbClr val="000000"/>
                  </a:outerShdw>
                </a:effectLst>
                <a:latin typeface="Times New Roman" pitchFamily="18" charset="0"/>
                <a:cs typeface="Times New Roman" pitchFamily="18" charset="0"/>
              </a:rPr>
              <a:t>Диагностика</a:t>
            </a:r>
            <a:r>
              <a:rPr lang="en-US" sz="4000">
                <a:solidFill>
                  <a:schemeClr val="tx2"/>
                </a:solidFill>
                <a:effectLst>
                  <a:outerShdw blurRad="38100" dist="38100" dir="2700000" algn="tl">
                    <a:srgbClr val="000000"/>
                  </a:outerShdw>
                </a:effectLst>
                <a:latin typeface="Times New Roman" pitchFamily="18" charset="0"/>
                <a:cs typeface="Times New Roman" pitchFamily="18" charset="0"/>
              </a:rPr>
              <a:t>:</a:t>
            </a:r>
            <a:r>
              <a:rPr lang="en-US" sz="3200">
                <a:solidFill>
                  <a:schemeClr val="folHlink"/>
                </a:solidFill>
                <a:latin typeface="Times New Roman" pitchFamily="18" charset="0"/>
                <a:cs typeface="Times New Roman" pitchFamily="18" charset="0"/>
              </a:rPr>
              <a:t> </a:t>
            </a:r>
            <a:r>
              <a:rPr lang="ru-RU" sz="4000">
                <a:solidFill>
                  <a:schemeClr val="folHlink"/>
                </a:solidFill>
                <a:latin typeface="Times New Roman" pitchFamily="18" charset="0"/>
                <a:cs typeface="Times New Roman" pitchFamily="18" charset="0"/>
              </a:rPr>
              <a:t>серологические тесты</a:t>
            </a:r>
            <a:r>
              <a:rPr lang="en-US" sz="4000">
                <a:solidFill>
                  <a:schemeClr val="folHlink"/>
                </a:solidFill>
                <a:latin typeface="Times New Roman" pitchFamily="18" charset="0"/>
                <a:cs typeface="Times New Roman" pitchFamily="18" charset="0"/>
              </a:rPr>
              <a:t>.</a:t>
            </a:r>
            <a:r>
              <a:rPr lang="ru-RU" sz="4000">
                <a:solidFill>
                  <a:schemeClr val="folHlink"/>
                </a:solidFill>
                <a:latin typeface="Times New Roman" pitchFamily="18" charset="0"/>
              </a:rPr>
              <a:t> </a:t>
            </a:r>
          </a:p>
          <a:p>
            <a:pPr eaLnBrk="0" hangingPunct="0">
              <a:defRPr/>
            </a:pPr>
            <a:r>
              <a:rPr lang="ru-RU" sz="3600" i="1">
                <a:solidFill>
                  <a:schemeClr val="tx2"/>
                </a:solidFill>
                <a:latin typeface="Times New Roman" pitchFamily="18" charset="0"/>
              </a:rPr>
              <a:t>Профилактика:</a:t>
            </a:r>
            <a:r>
              <a:rPr lang="ru-RU" i="1">
                <a:latin typeface="Times New Roman" pitchFamily="18" charset="0"/>
              </a:rPr>
              <a:t> </a:t>
            </a:r>
            <a:r>
              <a:rPr lang="ru-RU" sz="3600">
                <a:solidFill>
                  <a:schemeClr val="folHlink"/>
                </a:solidFill>
                <a:latin typeface="Times New Roman" pitchFamily="18" charset="0"/>
              </a:rPr>
              <a:t>охрана огородов от загрязнения испражнениями животных, обследование и лечение собак от гельминтов. соблюдение правил личной гигиены</a:t>
            </a:r>
            <a:r>
              <a:rPr lang="uk-UA" sz="3200">
                <a:solidFill>
                  <a:schemeClr val="folHlink"/>
                </a:solidFill>
              </a:rPr>
              <a:t> </a:t>
            </a:r>
            <a:endParaRPr lang="ru-RU" sz="3200">
              <a:solidFill>
                <a:schemeClr val="folHlink"/>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nvGrpSpPr>
        <p:grpSpPr bwMode="auto">
          <a:xfrm>
            <a:off x="223838" y="228600"/>
            <a:ext cx="8920162" cy="6629400"/>
            <a:chOff x="-3" y="-3"/>
            <a:chExt cx="6437" cy="5233"/>
          </a:xfrm>
        </p:grpSpPr>
        <p:grpSp>
          <p:nvGrpSpPr>
            <p:cNvPr id="59396" name="Group 3"/>
            <p:cNvGrpSpPr>
              <a:grpSpLocks/>
            </p:cNvGrpSpPr>
            <p:nvPr/>
          </p:nvGrpSpPr>
          <p:grpSpPr bwMode="auto">
            <a:xfrm>
              <a:off x="0" y="0"/>
              <a:ext cx="6431" cy="5227"/>
              <a:chOff x="0" y="0"/>
              <a:chExt cx="6431" cy="5227"/>
            </a:xfrm>
          </p:grpSpPr>
          <p:grpSp>
            <p:nvGrpSpPr>
              <p:cNvPr id="59398" name="Group 4"/>
              <p:cNvGrpSpPr>
                <a:grpSpLocks/>
              </p:cNvGrpSpPr>
              <p:nvPr/>
            </p:nvGrpSpPr>
            <p:grpSpPr bwMode="auto">
              <a:xfrm>
                <a:off x="0" y="0"/>
                <a:ext cx="810" cy="1509"/>
                <a:chOff x="0" y="0"/>
                <a:chExt cx="810" cy="1509"/>
              </a:xfrm>
            </p:grpSpPr>
            <p:sp>
              <p:nvSpPr>
                <p:cNvPr id="318469" name="Rectangle 5"/>
                <p:cNvSpPr>
                  <a:spLocks noChangeArrowheads="1"/>
                </p:cNvSpPr>
                <p:nvPr/>
              </p:nvSpPr>
              <p:spPr bwMode="auto">
                <a:xfrm>
                  <a:off x="44" y="0"/>
                  <a:ext cx="723" cy="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pPr>
                    <a:defRPr/>
                  </a:pPr>
                  <a:r>
                    <a:rPr lang="ru-RU" sz="2000" b="1">
                      <a:solidFill>
                        <a:schemeClr val="tx2"/>
                      </a:solidFill>
                      <a:effectLst>
                        <a:outerShdw blurRad="38100" dist="38100" dir="2700000" algn="tl">
                          <a:srgbClr val="000000"/>
                        </a:outerShdw>
                      </a:effectLst>
                      <a:latin typeface="Times New Roman" pitchFamily="18" charset="0"/>
                      <a:cs typeface="Times New Roman" pitchFamily="18" charset="0"/>
                    </a:rPr>
                    <a:t>Вид</a:t>
                  </a:r>
                  <a:endParaRPr lang="en-US" sz="1600">
                    <a:solidFill>
                      <a:schemeClr val="folHlink"/>
                    </a:solidFill>
                    <a:effectLst>
                      <a:outerShdw blurRad="38100" dist="38100" dir="2700000" algn="tl">
                        <a:srgbClr val="000000"/>
                      </a:outerShdw>
                    </a:effectLst>
                    <a:latin typeface="Times New Roman" pitchFamily="18" charset="0"/>
                  </a:endParaRPr>
                </a:p>
              </p:txBody>
            </p:sp>
            <p:sp>
              <p:nvSpPr>
                <p:cNvPr id="59505" name="Rectangle 6"/>
                <p:cNvSpPr>
                  <a:spLocks noChangeArrowheads="1"/>
                </p:cNvSpPr>
                <p:nvPr/>
              </p:nvSpPr>
              <p:spPr bwMode="auto">
                <a:xfrm>
                  <a:off x="0" y="0"/>
                  <a:ext cx="810" cy="1509"/>
                </a:xfrm>
                <a:prstGeom prst="rect">
                  <a:avLst/>
                </a:prstGeom>
                <a:noFill/>
                <a:ln w="7">
                  <a:solidFill>
                    <a:srgbClr val="A0A0A0"/>
                  </a:solidFill>
                  <a:miter lim="800000"/>
                  <a:headEnd/>
                  <a:tailEnd/>
                </a:ln>
                <a:effectLst/>
              </p:spPr>
              <p:txBody>
                <a:bodyPr wrap="none"/>
                <a:lstStyle/>
                <a:p>
                  <a:endParaRPr lang="uk-UA"/>
                </a:p>
              </p:txBody>
            </p:sp>
          </p:grpSp>
          <p:grpSp>
            <p:nvGrpSpPr>
              <p:cNvPr id="59399" name="Group 7"/>
              <p:cNvGrpSpPr>
                <a:grpSpLocks/>
              </p:cNvGrpSpPr>
              <p:nvPr/>
            </p:nvGrpSpPr>
            <p:grpSpPr bwMode="auto">
              <a:xfrm>
                <a:off x="810" y="0"/>
                <a:ext cx="937" cy="1509"/>
                <a:chOff x="810" y="0"/>
                <a:chExt cx="937" cy="1509"/>
              </a:xfrm>
            </p:grpSpPr>
            <p:sp>
              <p:nvSpPr>
                <p:cNvPr id="318472" name="Rectangle 8"/>
                <p:cNvSpPr>
                  <a:spLocks noChangeArrowheads="1"/>
                </p:cNvSpPr>
                <p:nvPr/>
              </p:nvSpPr>
              <p:spPr bwMode="auto">
                <a:xfrm>
                  <a:off x="854" y="0"/>
                  <a:ext cx="850" cy="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ru-RU" sz="2000" b="1">
                      <a:solidFill>
                        <a:schemeClr val="tx2"/>
                      </a:solidFill>
                      <a:effectLst>
                        <a:outerShdw blurRad="38100" dist="38100" dir="2700000" algn="tl">
                          <a:srgbClr val="000000"/>
                        </a:outerShdw>
                      </a:effectLst>
                      <a:latin typeface="Times New Roman" pitchFamily="18" charset="0"/>
                      <a:cs typeface="Times New Roman" pitchFamily="18" charset="0"/>
                    </a:rPr>
                    <a:t>Заболевание</a:t>
                  </a:r>
                  <a:endParaRPr lang="ru-RU" sz="1600">
                    <a:solidFill>
                      <a:schemeClr val="tx2"/>
                    </a:solidFill>
                    <a:effectLst>
                      <a:outerShdw blurRad="38100" dist="38100" dir="2700000" algn="tl">
                        <a:srgbClr val="000000"/>
                      </a:outerShdw>
                    </a:effectLst>
                    <a:latin typeface="Times New Roman" pitchFamily="18" charset="0"/>
                    <a:cs typeface="Times New Roman" pitchFamily="18" charset="0"/>
                  </a:endParaRPr>
                </a:p>
                <a:p>
                  <a:pPr eaLnBrk="0" hangingPunct="0">
                    <a:defRPr/>
                  </a:pPr>
                  <a:endParaRPr lang="ru-RU" sz="4400">
                    <a:solidFill>
                      <a:schemeClr val="folHlink"/>
                    </a:solidFill>
                    <a:latin typeface="Times New Roman" pitchFamily="18" charset="0"/>
                  </a:endParaRPr>
                </a:p>
              </p:txBody>
            </p:sp>
            <p:sp>
              <p:nvSpPr>
                <p:cNvPr id="59503" name="Rectangle 9"/>
                <p:cNvSpPr>
                  <a:spLocks noChangeArrowheads="1"/>
                </p:cNvSpPr>
                <p:nvPr/>
              </p:nvSpPr>
              <p:spPr bwMode="auto">
                <a:xfrm>
                  <a:off x="810" y="0"/>
                  <a:ext cx="937" cy="1509"/>
                </a:xfrm>
                <a:prstGeom prst="rect">
                  <a:avLst/>
                </a:prstGeom>
                <a:noFill/>
                <a:ln w="7">
                  <a:solidFill>
                    <a:srgbClr val="A0A0A0"/>
                  </a:solidFill>
                  <a:miter lim="800000"/>
                  <a:headEnd/>
                  <a:tailEnd/>
                </a:ln>
                <a:effectLst/>
              </p:spPr>
              <p:txBody>
                <a:bodyPr wrap="none"/>
                <a:lstStyle/>
                <a:p>
                  <a:endParaRPr lang="uk-UA"/>
                </a:p>
              </p:txBody>
            </p:sp>
          </p:grpSp>
          <p:grpSp>
            <p:nvGrpSpPr>
              <p:cNvPr id="59400" name="Group 10"/>
              <p:cNvGrpSpPr>
                <a:grpSpLocks/>
              </p:cNvGrpSpPr>
              <p:nvPr/>
            </p:nvGrpSpPr>
            <p:grpSpPr bwMode="auto">
              <a:xfrm>
                <a:off x="1747" y="0"/>
                <a:ext cx="880" cy="1509"/>
                <a:chOff x="1747" y="0"/>
                <a:chExt cx="880" cy="1509"/>
              </a:xfrm>
            </p:grpSpPr>
            <p:sp>
              <p:nvSpPr>
                <p:cNvPr id="318475" name="Rectangle 11"/>
                <p:cNvSpPr>
                  <a:spLocks noChangeArrowheads="1"/>
                </p:cNvSpPr>
                <p:nvPr/>
              </p:nvSpPr>
              <p:spPr bwMode="auto">
                <a:xfrm>
                  <a:off x="1791" y="0"/>
                  <a:ext cx="793" cy="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pPr>
                    <a:defRPr/>
                  </a:pPr>
                  <a:r>
                    <a:rPr lang="ru-RU" sz="2000" b="1">
                      <a:solidFill>
                        <a:schemeClr val="tx2"/>
                      </a:solidFill>
                      <a:effectLst>
                        <a:outerShdw blurRad="38100" dist="38100" dir="2700000" algn="tl">
                          <a:srgbClr val="000000"/>
                        </a:outerShdw>
                      </a:effectLst>
                      <a:latin typeface="Times New Roman" pitchFamily="18" charset="0"/>
                      <a:cs typeface="Times New Roman" pitchFamily="18" charset="0"/>
                    </a:rPr>
                    <a:t>Распространение</a:t>
                  </a:r>
                  <a:endParaRPr lang="en-US" sz="2000" b="1">
                    <a:solidFill>
                      <a:schemeClr val="tx2"/>
                    </a:solidFill>
                    <a:effectLst>
                      <a:outerShdw blurRad="38100" dist="38100" dir="2700000" algn="tl">
                        <a:srgbClr val="000000"/>
                      </a:outerShdw>
                    </a:effectLst>
                    <a:latin typeface="Times New Roman" pitchFamily="18" charset="0"/>
                    <a:cs typeface="Times New Roman" pitchFamily="18" charset="0"/>
                  </a:endParaRPr>
                </a:p>
                <a:p>
                  <a:pPr eaLnBrk="0" hangingPunct="0">
                    <a:defRPr/>
                  </a:pPr>
                  <a:endParaRPr lang="en-US" sz="1800">
                    <a:solidFill>
                      <a:schemeClr val="tx2"/>
                    </a:solidFill>
                    <a:effectLst>
                      <a:outerShdw blurRad="38100" dist="38100" dir="2700000" algn="tl">
                        <a:srgbClr val="000000"/>
                      </a:outerShdw>
                    </a:effectLst>
                    <a:latin typeface="Times New Roman" pitchFamily="18" charset="0"/>
                  </a:endParaRPr>
                </a:p>
              </p:txBody>
            </p:sp>
            <p:sp>
              <p:nvSpPr>
                <p:cNvPr id="59501" name="Rectangle 12"/>
                <p:cNvSpPr>
                  <a:spLocks noChangeArrowheads="1"/>
                </p:cNvSpPr>
                <p:nvPr/>
              </p:nvSpPr>
              <p:spPr bwMode="auto">
                <a:xfrm>
                  <a:off x="1747" y="0"/>
                  <a:ext cx="880" cy="1509"/>
                </a:xfrm>
                <a:prstGeom prst="rect">
                  <a:avLst/>
                </a:prstGeom>
                <a:noFill/>
                <a:ln w="7">
                  <a:solidFill>
                    <a:srgbClr val="A0A0A0"/>
                  </a:solidFill>
                  <a:miter lim="800000"/>
                  <a:headEnd/>
                  <a:tailEnd/>
                </a:ln>
                <a:effectLst/>
              </p:spPr>
              <p:txBody>
                <a:bodyPr wrap="none"/>
                <a:lstStyle/>
                <a:p>
                  <a:endParaRPr lang="uk-UA"/>
                </a:p>
              </p:txBody>
            </p:sp>
          </p:grpSp>
          <p:grpSp>
            <p:nvGrpSpPr>
              <p:cNvPr id="59401" name="Group 13"/>
              <p:cNvGrpSpPr>
                <a:grpSpLocks/>
              </p:cNvGrpSpPr>
              <p:nvPr/>
            </p:nvGrpSpPr>
            <p:grpSpPr bwMode="auto">
              <a:xfrm>
                <a:off x="2627" y="0"/>
                <a:ext cx="823" cy="1509"/>
                <a:chOff x="2627" y="0"/>
                <a:chExt cx="823" cy="1509"/>
              </a:xfrm>
            </p:grpSpPr>
            <p:sp>
              <p:nvSpPr>
                <p:cNvPr id="318478" name="Rectangle 14"/>
                <p:cNvSpPr>
                  <a:spLocks noChangeArrowheads="1"/>
                </p:cNvSpPr>
                <p:nvPr/>
              </p:nvSpPr>
              <p:spPr bwMode="auto">
                <a:xfrm>
                  <a:off x="2671" y="0"/>
                  <a:ext cx="735" cy="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pPr>
                    <a:defRPr/>
                  </a:pPr>
                  <a:r>
                    <a:rPr lang="ru-RU" sz="2000" b="1">
                      <a:solidFill>
                        <a:schemeClr val="tx2"/>
                      </a:solidFill>
                      <a:effectLst>
                        <a:outerShdw blurRad="38100" dist="38100" dir="2700000" algn="tl">
                          <a:srgbClr val="000000"/>
                        </a:outerShdw>
                      </a:effectLst>
                      <a:latin typeface="Times New Roman" pitchFamily="18" charset="0"/>
                      <a:cs typeface="Times New Roman" pitchFamily="18" charset="0"/>
                    </a:rPr>
                    <a:t>Заражение</a:t>
                  </a:r>
                  <a:endParaRPr lang="en-US" sz="2000" b="1">
                    <a:solidFill>
                      <a:schemeClr val="tx2"/>
                    </a:solidFill>
                    <a:effectLst>
                      <a:outerShdw blurRad="38100" dist="38100" dir="2700000" algn="tl">
                        <a:srgbClr val="000000"/>
                      </a:outerShdw>
                    </a:effectLst>
                    <a:latin typeface="Times New Roman" pitchFamily="18" charset="0"/>
                    <a:cs typeface="Times New Roman" pitchFamily="18" charset="0"/>
                  </a:endParaRPr>
                </a:p>
                <a:p>
                  <a:pPr eaLnBrk="0" hangingPunct="0">
                    <a:defRPr/>
                  </a:pPr>
                  <a:endParaRPr lang="en-US" sz="2000">
                    <a:solidFill>
                      <a:schemeClr val="folHlink"/>
                    </a:solidFill>
                    <a:latin typeface="Times New Roman" pitchFamily="18" charset="0"/>
                  </a:endParaRPr>
                </a:p>
              </p:txBody>
            </p:sp>
            <p:sp>
              <p:nvSpPr>
                <p:cNvPr id="59499" name="Rectangle 15"/>
                <p:cNvSpPr>
                  <a:spLocks noChangeArrowheads="1"/>
                </p:cNvSpPr>
                <p:nvPr/>
              </p:nvSpPr>
              <p:spPr bwMode="auto">
                <a:xfrm>
                  <a:off x="2627" y="0"/>
                  <a:ext cx="823" cy="1509"/>
                </a:xfrm>
                <a:prstGeom prst="rect">
                  <a:avLst/>
                </a:prstGeom>
                <a:noFill/>
                <a:ln w="7">
                  <a:solidFill>
                    <a:srgbClr val="A0A0A0"/>
                  </a:solidFill>
                  <a:miter lim="800000"/>
                  <a:headEnd/>
                  <a:tailEnd/>
                </a:ln>
                <a:effectLst/>
              </p:spPr>
              <p:txBody>
                <a:bodyPr wrap="none"/>
                <a:lstStyle/>
                <a:p>
                  <a:endParaRPr lang="uk-UA"/>
                </a:p>
              </p:txBody>
            </p:sp>
          </p:grpSp>
          <p:grpSp>
            <p:nvGrpSpPr>
              <p:cNvPr id="59402" name="Group 16"/>
              <p:cNvGrpSpPr>
                <a:grpSpLocks/>
              </p:cNvGrpSpPr>
              <p:nvPr/>
            </p:nvGrpSpPr>
            <p:grpSpPr bwMode="auto">
              <a:xfrm>
                <a:off x="3450" y="0"/>
                <a:ext cx="1909" cy="1509"/>
                <a:chOff x="3450" y="0"/>
                <a:chExt cx="1909" cy="1509"/>
              </a:xfrm>
            </p:grpSpPr>
            <p:sp>
              <p:nvSpPr>
                <p:cNvPr id="318481" name="Rectangle 17"/>
                <p:cNvSpPr>
                  <a:spLocks noChangeArrowheads="1"/>
                </p:cNvSpPr>
                <p:nvPr/>
              </p:nvSpPr>
              <p:spPr bwMode="auto">
                <a:xfrm>
                  <a:off x="3493" y="0"/>
                  <a:ext cx="1817" cy="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pPr>
                    <a:defRPr/>
                  </a:pPr>
                  <a:r>
                    <a:rPr lang="ru-RU" sz="2000" b="1">
                      <a:solidFill>
                        <a:schemeClr val="tx2"/>
                      </a:solidFill>
                      <a:effectLst>
                        <a:outerShdw blurRad="38100" dist="38100" dir="2700000" algn="tl">
                          <a:srgbClr val="000000"/>
                        </a:outerShdw>
                      </a:effectLst>
                      <a:latin typeface="Times New Roman" pitchFamily="18" charset="0"/>
                      <a:cs typeface="Times New Roman" pitchFamily="18" charset="0"/>
                    </a:rPr>
                    <a:t>Клинические симптомы</a:t>
                  </a:r>
                  <a:endParaRPr lang="en-US" sz="2000" b="1">
                    <a:solidFill>
                      <a:schemeClr val="tx2"/>
                    </a:solidFill>
                    <a:effectLst>
                      <a:outerShdw blurRad="38100" dist="38100" dir="2700000" algn="tl">
                        <a:srgbClr val="000000"/>
                      </a:outerShdw>
                    </a:effectLst>
                    <a:latin typeface="Times New Roman" pitchFamily="18" charset="0"/>
                    <a:cs typeface="Times New Roman" pitchFamily="18" charset="0"/>
                  </a:endParaRPr>
                </a:p>
                <a:p>
                  <a:pPr eaLnBrk="0" hangingPunct="0">
                    <a:defRPr/>
                  </a:pPr>
                  <a:endParaRPr lang="en-US" sz="1800">
                    <a:solidFill>
                      <a:schemeClr val="folHlink"/>
                    </a:solidFill>
                    <a:latin typeface="Times New Roman" pitchFamily="18" charset="0"/>
                  </a:endParaRPr>
                </a:p>
              </p:txBody>
            </p:sp>
            <p:sp>
              <p:nvSpPr>
                <p:cNvPr id="59497" name="Rectangle 18"/>
                <p:cNvSpPr>
                  <a:spLocks noChangeArrowheads="1"/>
                </p:cNvSpPr>
                <p:nvPr/>
              </p:nvSpPr>
              <p:spPr bwMode="auto">
                <a:xfrm>
                  <a:off x="3450" y="0"/>
                  <a:ext cx="1909" cy="1509"/>
                </a:xfrm>
                <a:prstGeom prst="rect">
                  <a:avLst/>
                </a:prstGeom>
                <a:noFill/>
                <a:ln w="7">
                  <a:solidFill>
                    <a:srgbClr val="A0A0A0"/>
                  </a:solidFill>
                  <a:miter lim="800000"/>
                  <a:headEnd/>
                  <a:tailEnd/>
                </a:ln>
                <a:effectLst/>
              </p:spPr>
              <p:txBody>
                <a:bodyPr wrap="none"/>
                <a:lstStyle/>
                <a:p>
                  <a:endParaRPr lang="uk-UA"/>
                </a:p>
              </p:txBody>
            </p:sp>
          </p:grpSp>
          <p:grpSp>
            <p:nvGrpSpPr>
              <p:cNvPr id="59403" name="Group 19"/>
              <p:cNvGrpSpPr>
                <a:grpSpLocks/>
              </p:cNvGrpSpPr>
              <p:nvPr/>
            </p:nvGrpSpPr>
            <p:grpSpPr bwMode="auto">
              <a:xfrm>
                <a:off x="5359" y="0"/>
                <a:ext cx="1072" cy="1509"/>
                <a:chOff x="5359" y="0"/>
                <a:chExt cx="1072" cy="1509"/>
              </a:xfrm>
            </p:grpSpPr>
            <p:sp>
              <p:nvSpPr>
                <p:cNvPr id="318484" name="Rectangle 20"/>
                <p:cNvSpPr>
                  <a:spLocks noChangeArrowheads="1"/>
                </p:cNvSpPr>
                <p:nvPr/>
              </p:nvSpPr>
              <p:spPr bwMode="auto">
                <a:xfrm>
                  <a:off x="5402" y="0"/>
                  <a:ext cx="985" cy="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pPr>
                    <a:defRPr/>
                  </a:pPr>
                  <a:r>
                    <a:rPr lang="ru-RU" sz="2000" b="1">
                      <a:solidFill>
                        <a:schemeClr val="tx2"/>
                      </a:solidFill>
                      <a:effectLst>
                        <a:outerShdw blurRad="38100" dist="38100" dir="2700000" algn="tl">
                          <a:srgbClr val="000000"/>
                        </a:outerShdw>
                      </a:effectLst>
                      <a:latin typeface="Times New Roman" pitchFamily="18" charset="0"/>
                      <a:cs typeface="Times New Roman" pitchFamily="18" charset="0"/>
                    </a:rPr>
                    <a:t>Диагностика</a:t>
                  </a:r>
                  <a:endParaRPr lang="en-US" sz="2000" b="1">
                    <a:solidFill>
                      <a:schemeClr val="tx2"/>
                    </a:solidFill>
                    <a:effectLst>
                      <a:outerShdw blurRad="38100" dist="38100" dir="2700000" algn="tl">
                        <a:srgbClr val="000000"/>
                      </a:outerShdw>
                    </a:effectLst>
                    <a:latin typeface="Times New Roman" pitchFamily="18" charset="0"/>
                    <a:cs typeface="Times New Roman" pitchFamily="18" charset="0"/>
                  </a:endParaRPr>
                </a:p>
                <a:p>
                  <a:pPr eaLnBrk="0" hangingPunct="0">
                    <a:defRPr/>
                  </a:pPr>
                  <a:endParaRPr lang="en-US" sz="1600">
                    <a:solidFill>
                      <a:schemeClr val="tx2"/>
                    </a:solidFill>
                    <a:effectLst>
                      <a:outerShdw blurRad="38100" dist="38100" dir="2700000" algn="tl">
                        <a:srgbClr val="000000"/>
                      </a:outerShdw>
                    </a:effectLst>
                    <a:latin typeface="Times New Roman" pitchFamily="18" charset="0"/>
                  </a:endParaRPr>
                </a:p>
              </p:txBody>
            </p:sp>
            <p:sp>
              <p:nvSpPr>
                <p:cNvPr id="59495" name="Rectangle 21"/>
                <p:cNvSpPr>
                  <a:spLocks noChangeArrowheads="1"/>
                </p:cNvSpPr>
                <p:nvPr/>
              </p:nvSpPr>
              <p:spPr bwMode="auto">
                <a:xfrm>
                  <a:off x="5359" y="0"/>
                  <a:ext cx="1072" cy="1509"/>
                </a:xfrm>
                <a:prstGeom prst="rect">
                  <a:avLst/>
                </a:prstGeom>
                <a:noFill/>
                <a:ln w="7">
                  <a:solidFill>
                    <a:srgbClr val="A0A0A0"/>
                  </a:solidFill>
                  <a:miter lim="800000"/>
                  <a:headEnd/>
                  <a:tailEnd/>
                </a:ln>
                <a:effectLst/>
              </p:spPr>
              <p:txBody>
                <a:bodyPr wrap="none"/>
                <a:lstStyle/>
                <a:p>
                  <a:endParaRPr lang="uk-UA"/>
                </a:p>
              </p:txBody>
            </p:sp>
          </p:grpSp>
          <p:grpSp>
            <p:nvGrpSpPr>
              <p:cNvPr id="59404" name="Group 22"/>
              <p:cNvGrpSpPr>
                <a:grpSpLocks/>
              </p:cNvGrpSpPr>
              <p:nvPr/>
            </p:nvGrpSpPr>
            <p:grpSpPr bwMode="auto">
              <a:xfrm>
                <a:off x="0" y="1509"/>
                <a:ext cx="810" cy="690"/>
                <a:chOff x="0" y="1509"/>
                <a:chExt cx="810" cy="690"/>
              </a:xfrm>
            </p:grpSpPr>
            <p:sp>
              <p:nvSpPr>
                <p:cNvPr id="59492" name="Rectangle 23"/>
                <p:cNvSpPr>
                  <a:spLocks noChangeArrowheads="1"/>
                </p:cNvSpPr>
                <p:nvPr/>
              </p:nvSpPr>
              <p:spPr bwMode="auto">
                <a:xfrm>
                  <a:off x="43" y="1509"/>
                  <a:ext cx="724" cy="690"/>
                </a:xfrm>
                <a:prstGeom prst="rect">
                  <a:avLst/>
                </a:prstGeom>
                <a:noFill/>
                <a:ln w="9525">
                  <a:noFill/>
                  <a:miter lim="800000"/>
                  <a:headEnd/>
                  <a:tailEnd/>
                </a:ln>
                <a:effectLst/>
              </p:spPr>
              <p:txBody>
                <a:bodyPr/>
                <a:lstStyle/>
                <a:p>
                  <a:r>
                    <a:rPr lang="en-US" sz="1400" b="1" i="1">
                      <a:solidFill>
                        <a:schemeClr val="folHlink"/>
                      </a:solidFill>
                      <a:latin typeface="Times New Roman" pitchFamily="18" charset="0"/>
                      <a:cs typeface="Times New Roman" pitchFamily="18" charset="0"/>
                    </a:rPr>
                    <a:t>Wuchere-ria bancrofti</a:t>
                  </a:r>
                  <a:endParaRPr lang="ru-RU" sz="1000">
                    <a:solidFill>
                      <a:schemeClr val="folHlink"/>
                    </a:solidFill>
                    <a:latin typeface="Times New Roman" pitchFamily="18" charset="0"/>
                    <a:cs typeface="Times New Roman" pitchFamily="18" charset="0"/>
                  </a:endParaRPr>
                </a:p>
                <a:p>
                  <a:pPr eaLnBrk="0" hangingPunct="0"/>
                  <a:endParaRPr lang="ru-RU">
                    <a:solidFill>
                      <a:schemeClr val="folHlink"/>
                    </a:solidFill>
                    <a:latin typeface="Times New Roman" pitchFamily="18" charset="0"/>
                  </a:endParaRPr>
                </a:p>
              </p:txBody>
            </p:sp>
            <p:sp>
              <p:nvSpPr>
                <p:cNvPr id="59493" name="Rectangle 24"/>
                <p:cNvSpPr>
                  <a:spLocks noChangeArrowheads="1"/>
                </p:cNvSpPr>
                <p:nvPr/>
              </p:nvSpPr>
              <p:spPr bwMode="auto">
                <a:xfrm>
                  <a:off x="0" y="1509"/>
                  <a:ext cx="810" cy="690"/>
                </a:xfrm>
                <a:prstGeom prst="rect">
                  <a:avLst/>
                </a:prstGeom>
                <a:noFill/>
                <a:ln w="7">
                  <a:solidFill>
                    <a:srgbClr val="A0A0A0"/>
                  </a:solidFill>
                  <a:miter lim="800000"/>
                  <a:headEnd/>
                  <a:tailEnd/>
                </a:ln>
                <a:effectLst/>
              </p:spPr>
              <p:txBody>
                <a:bodyPr wrap="none"/>
                <a:lstStyle/>
                <a:p>
                  <a:endParaRPr lang="uk-UA"/>
                </a:p>
              </p:txBody>
            </p:sp>
          </p:grpSp>
          <p:grpSp>
            <p:nvGrpSpPr>
              <p:cNvPr id="59405" name="Group 25"/>
              <p:cNvGrpSpPr>
                <a:grpSpLocks/>
              </p:cNvGrpSpPr>
              <p:nvPr/>
            </p:nvGrpSpPr>
            <p:grpSpPr bwMode="auto">
              <a:xfrm>
                <a:off x="810" y="1509"/>
                <a:ext cx="937" cy="690"/>
                <a:chOff x="810" y="1509"/>
                <a:chExt cx="937" cy="690"/>
              </a:xfrm>
            </p:grpSpPr>
            <p:sp>
              <p:nvSpPr>
                <p:cNvPr id="59490" name="Rectangle 26"/>
                <p:cNvSpPr>
                  <a:spLocks noChangeArrowheads="1"/>
                </p:cNvSpPr>
                <p:nvPr/>
              </p:nvSpPr>
              <p:spPr bwMode="auto">
                <a:xfrm>
                  <a:off x="853" y="1509"/>
                  <a:ext cx="851" cy="690"/>
                </a:xfrm>
                <a:prstGeom prst="rect">
                  <a:avLst/>
                </a:prstGeom>
                <a:noFill/>
                <a:ln w="9525">
                  <a:noFill/>
                  <a:miter lim="800000"/>
                  <a:headEnd/>
                  <a:tailEnd/>
                </a:ln>
                <a:effectLst/>
              </p:spPr>
              <p:txBody>
                <a:bodyPr bIns="0"/>
                <a:lstStyle/>
                <a:p>
                  <a:r>
                    <a:rPr lang="ru-RU" sz="1400" b="1">
                      <a:solidFill>
                        <a:schemeClr val="folHlink"/>
                      </a:solidFill>
                      <a:latin typeface="Times New Roman" pitchFamily="18" charset="0"/>
                      <a:cs typeface="Times New Roman" pitchFamily="18" charset="0"/>
                    </a:rPr>
                    <a:t>Вухерериоз</a:t>
                  </a:r>
                  <a:endParaRPr lang="en-US" sz="1400" b="1">
                    <a:solidFill>
                      <a:schemeClr val="folHlink"/>
                    </a:solidFill>
                    <a:latin typeface="Times New Roman" pitchFamily="18" charset="0"/>
                    <a:cs typeface="Times New Roman" pitchFamily="18" charset="0"/>
                  </a:endParaRPr>
                </a:p>
                <a:p>
                  <a:pPr eaLnBrk="0" hangingPunct="0"/>
                  <a:endParaRPr lang="en-US">
                    <a:solidFill>
                      <a:schemeClr val="folHlink"/>
                    </a:solidFill>
                    <a:latin typeface="Times New Roman" pitchFamily="18" charset="0"/>
                  </a:endParaRPr>
                </a:p>
              </p:txBody>
            </p:sp>
            <p:sp>
              <p:nvSpPr>
                <p:cNvPr id="59491" name="Rectangle 27"/>
                <p:cNvSpPr>
                  <a:spLocks noChangeArrowheads="1"/>
                </p:cNvSpPr>
                <p:nvPr/>
              </p:nvSpPr>
              <p:spPr bwMode="auto">
                <a:xfrm>
                  <a:off x="810" y="1509"/>
                  <a:ext cx="937" cy="690"/>
                </a:xfrm>
                <a:prstGeom prst="rect">
                  <a:avLst/>
                </a:prstGeom>
                <a:noFill/>
                <a:ln w="7">
                  <a:solidFill>
                    <a:srgbClr val="A0A0A0"/>
                  </a:solidFill>
                  <a:miter lim="800000"/>
                  <a:headEnd/>
                  <a:tailEnd/>
                </a:ln>
                <a:effectLst/>
              </p:spPr>
              <p:txBody>
                <a:bodyPr wrap="none"/>
                <a:lstStyle/>
                <a:p>
                  <a:endParaRPr lang="uk-UA"/>
                </a:p>
              </p:txBody>
            </p:sp>
          </p:grpSp>
          <p:grpSp>
            <p:nvGrpSpPr>
              <p:cNvPr id="59406" name="Group 28"/>
              <p:cNvGrpSpPr>
                <a:grpSpLocks/>
              </p:cNvGrpSpPr>
              <p:nvPr/>
            </p:nvGrpSpPr>
            <p:grpSpPr bwMode="auto">
              <a:xfrm>
                <a:off x="1747" y="1509"/>
                <a:ext cx="880" cy="690"/>
                <a:chOff x="1747" y="1509"/>
                <a:chExt cx="880" cy="690"/>
              </a:xfrm>
            </p:grpSpPr>
            <p:sp>
              <p:nvSpPr>
                <p:cNvPr id="59488" name="Rectangle 29"/>
                <p:cNvSpPr>
                  <a:spLocks noChangeArrowheads="1"/>
                </p:cNvSpPr>
                <p:nvPr/>
              </p:nvSpPr>
              <p:spPr bwMode="auto">
                <a:xfrm>
                  <a:off x="1790" y="1509"/>
                  <a:ext cx="794" cy="690"/>
                </a:xfrm>
                <a:prstGeom prst="rect">
                  <a:avLst/>
                </a:prstGeom>
                <a:noFill/>
                <a:ln w="9525">
                  <a:noFill/>
                  <a:miter lim="800000"/>
                  <a:headEnd/>
                  <a:tailEnd/>
                </a:ln>
                <a:effectLst/>
              </p:spPr>
              <p:txBody>
                <a:bodyPr bIns="0"/>
                <a:lstStyle/>
                <a:p>
                  <a:r>
                    <a:rPr lang="ru-RU" sz="1400" b="1">
                      <a:solidFill>
                        <a:schemeClr val="folHlink"/>
                      </a:solidFill>
                      <a:latin typeface="Times New Roman" pitchFamily="18" charset="0"/>
                      <a:cs typeface="Times New Roman" pitchFamily="18" charset="0"/>
                    </a:rPr>
                    <a:t>Тропические страны</a:t>
                  </a:r>
                  <a:endParaRPr lang="en-US" sz="1400" b="1">
                    <a:solidFill>
                      <a:schemeClr val="folHlink"/>
                    </a:solidFill>
                    <a:latin typeface="Times New Roman" pitchFamily="18" charset="0"/>
                    <a:cs typeface="Times New Roman" pitchFamily="18" charset="0"/>
                  </a:endParaRPr>
                </a:p>
                <a:p>
                  <a:pPr eaLnBrk="0" hangingPunct="0"/>
                  <a:endParaRPr lang="en-US">
                    <a:solidFill>
                      <a:schemeClr val="folHlink"/>
                    </a:solidFill>
                    <a:latin typeface="Times New Roman" pitchFamily="18" charset="0"/>
                  </a:endParaRPr>
                </a:p>
              </p:txBody>
            </p:sp>
            <p:sp>
              <p:nvSpPr>
                <p:cNvPr id="59489" name="Rectangle 30"/>
                <p:cNvSpPr>
                  <a:spLocks noChangeArrowheads="1"/>
                </p:cNvSpPr>
                <p:nvPr/>
              </p:nvSpPr>
              <p:spPr bwMode="auto">
                <a:xfrm>
                  <a:off x="1747" y="1509"/>
                  <a:ext cx="880" cy="690"/>
                </a:xfrm>
                <a:prstGeom prst="rect">
                  <a:avLst/>
                </a:prstGeom>
                <a:noFill/>
                <a:ln w="7">
                  <a:solidFill>
                    <a:srgbClr val="A0A0A0"/>
                  </a:solidFill>
                  <a:miter lim="800000"/>
                  <a:headEnd/>
                  <a:tailEnd/>
                </a:ln>
                <a:effectLst/>
              </p:spPr>
              <p:txBody>
                <a:bodyPr wrap="none"/>
                <a:lstStyle/>
                <a:p>
                  <a:endParaRPr lang="uk-UA"/>
                </a:p>
              </p:txBody>
            </p:sp>
          </p:grpSp>
          <p:grpSp>
            <p:nvGrpSpPr>
              <p:cNvPr id="59407" name="Group 31"/>
              <p:cNvGrpSpPr>
                <a:grpSpLocks/>
              </p:cNvGrpSpPr>
              <p:nvPr/>
            </p:nvGrpSpPr>
            <p:grpSpPr bwMode="auto">
              <a:xfrm>
                <a:off x="2627" y="1509"/>
                <a:ext cx="823" cy="690"/>
                <a:chOff x="2627" y="1509"/>
                <a:chExt cx="823" cy="690"/>
              </a:xfrm>
            </p:grpSpPr>
            <p:sp>
              <p:nvSpPr>
                <p:cNvPr id="59486" name="Rectangle 32"/>
                <p:cNvSpPr>
                  <a:spLocks noChangeArrowheads="1"/>
                </p:cNvSpPr>
                <p:nvPr/>
              </p:nvSpPr>
              <p:spPr bwMode="auto">
                <a:xfrm>
                  <a:off x="2670" y="1509"/>
                  <a:ext cx="737" cy="690"/>
                </a:xfrm>
                <a:prstGeom prst="rect">
                  <a:avLst/>
                </a:prstGeom>
                <a:noFill/>
                <a:ln w="9525">
                  <a:noFill/>
                  <a:miter lim="800000"/>
                  <a:headEnd/>
                  <a:tailEnd/>
                </a:ln>
                <a:effectLst/>
              </p:spPr>
              <p:txBody>
                <a:bodyPr/>
                <a:lstStyle/>
                <a:p>
                  <a:r>
                    <a:rPr lang="ru-RU" sz="1400">
                      <a:solidFill>
                        <a:schemeClr val="folHlink"/>
                      </a:solidFill>
                      <a:latin typeface="Times New Roman" pitchFamily="18" charset="0"/>
                      <a:cs typeface="Times New Roman" pitchFamily="18" charset="0"/>
                    </a:rPr>
                    <a:t>Укус комара</a:t>
                  </a:r>
                  <a:endParaRPr lang="ru-RU">
                    <a:solidFill>
                      <a:schemeClr val="folHlink"/>
                    </a:solidFill>
                    <a:latin typeface="Times New Roman" pitchFamily="18" charset="0"/>
                  </a:endParaRPr>
                </a:p>
              </p:txBody>
            </p:sp>
            <p:sp>
              <p:nvSpPr>
                <p:cNvPr id="59487" name="Rectangle 33"/>
                <p:cNvSpPr>
                  <a:spLocks noChangeArrowheads="1"/>
                </p:cNvSpPr>
                <p:nvPr/>
              </p:nvSpPr>
              <p:spPr bwMode="auto">
                <a:xfrm>
                  <a:off x="2627" y="1509"/>
                  <a:ext cx="823" cy="690"/>
                </a:xfrm>
                <a:prstGeom prst="rect">
                  <a:avLst/>
                </a:prstGeom>
                <a:noFill/>
                <a:ln w="7">
                  <a:solidFill>
                    <a:srgbClr val="A0A0A0"/>
                  </a:solidFill>
                  <a:miter lim="800000"/>
                  <a:headEnd/>
                  <a:tailEnd/>
                </a:ln>
                <a:effectLst/>
              </p:spPr>
              <p:txBody>
                <a:bodyPr wrap="none"/>
                <a:lstStyle/>
                <a:p>
                  <a:endParaRPr lang="uk-UA"/>
                </a:p>
              </p:txBody>
            </p:sp>
          </p:grpSp>
          <p:grpSp>
            <p:nvGrpSpPr>
              <p:cNvPr id="59408" name="Group 34"/>
              <p:cNvGrpSpPr>
                <a:grpSpLocks/>
              </p:cNvGrpSpPr>
              <p:nvPr/>
            </p:nvGrpSpPr>
            <p:grpSpPr bwMode="auto">
              <a:xfrm>
                <a:off x="3450" y="1509"/>
                <a:ext cx="1909" cy="690"/>
                <a:chOff x="3450" y="1509"/>
                <a:chExt cx="1909" cy="690"/>
              </a:xfrm>
            </p:grpSpPr>
            <p:sp>
              <p:nvSpPr>
                <p:cNvPr id="59484" name="Rectangle 35"/>
                <p:cNvSpPr>
                  <a:spLocks noChangeArrowheads="1"/>
                </p:cNvSpPr>
                <p:nvPr/>
              </p:nvSpPr>
              <p:spPr bwMode="auto">
                <a:xfrm>
                  <a:off x="3493" y="1509"/>
                  <a:ext cx="1823" cy="690"/>
                </a:xfrm>
                <a:prstGeom prst="rect">
                  <a:avLst/>
                </a:prstGeom>
                <a:noFill/>
                <a:ln w="9525">
                  <a:noFill/>
                  <a:miter lim="800000"/>
                  <a:headEnd/>
                  <a:tailEnd/>
                </a:ln>
                <a:effectLst/>
              </p:spPr>
              <p:txBody>
                <a:bodyPr/>
                <a:lstStyle/>
                <a:p>
                  <a:pPr algn="just"/>
                  <a:r>
                    <a:rPr lang="ru-RU" sz="1400">
                      <a:solidFill>
                        <a:schemeClr val="folHlink"/>
                      </a:solidFill>
                      <a:latin typeface="Times New Roman" pitchFamily="18" charset="0"/>
                      <a:cs typeface="Times New Roman" pitchFamily="18" charset="0"/>
                    </a:rPr>
                    <a:t>Обструкция лимфатических сосудов конечностей и гениталий (элефантиаз)</a:t>
                  </a:r>
                  <a:endParaRPr lang="ru-RU">
                    <a:solidFill>
                      <a:schemeClr val="folHlink"/>
                    </a:solidFill>
                    <a:latin typeface="Times New Roman" pitchFamily="18" charset="0"/>
                  </a:endParaRPr>
                </a:p>
              </p:txBody>
            </p:sp>
            <p:sp>
              <p:nvSpPr>
                <p:cNvPr id="59485" name="Rectangle 36"/>
                <p:cNvSpPr>
                  <a:spLocks noChangeArrowheads="1"/>
                </p:cNvSpPr>
                <p:nvPr/>
              </p:nvSpPr>
              <p:spPr bwMode="auto">
                <a:xfrm>
                  <a:off x="3450" y="1509"/>
                  <a:ext cx="1909" cy="690"/>
                </a:xfrm>
                <a:prstGeom prst="rect">
                  <a:avLst/>
                </a:prstGeom>
                <a:noFill/>
                <a:ln w="7">
                  <a:solidFill>
                    <a:srgbClr val="A0A0A0"/>
                  </a:solidFill>
                  <a:miter lim="800000"/>
                  <a:headEnd/>
                  <a:tailEnd/>
                </a:ln>
                <a:effectLst/>
              </p:spPr>
              <p:txBody>
                <a:bodyPr wrap="none"/>
                <a:lstStyle/>
                <a:p>
                  <a:endParaRPr lang="uk-UA"/>
                </a:p>
              </p:txBody>
            </p:sp>
          </p:grpSp>
          <p:grpSp>
            <p:nvGrpSpPr>
              <p:cNvPr id="59409" name="Group 37"/>
              <p:cNvGrpSpPr>
                <a:grpSpLocks/>
              </p:cNvGrpSpPr>
              <p:nvPr/>
            </p:nvGrpSpPr>
            <p:grpSpPr bwMode="auto">
              <a:xfrm>
                <a:off x="5359" y="1509"/>
                <a:ext cx="1072" cy="690"/>
                <a:chOff x="5359" y="1509"/>
                <a:chExt cx="1072" cy="690"/>
              </a:xfrm>
            </p:grpSpPr>
            <p:sp>
              <p:nvSpPr>
                <p:cNvPr id="59482" name="Rectangle 38"/>
                <p:cNvSpPr>
                  <a:spLocks noChangeArrowheads="1"/>
                </p:cNvSpPr>
                <p:nvPr/>
              </p:nvSpPr>
              <p:spPr bwMode="auto">
                <a:xfrm>
                  <a:off x="5402" y="1509"/>
                  <a:ext cx="986" cy="690"/>
                </a:xfrm>
                <a:prstGeom prst="rect">
                  <a:avLst/>
                </a:prstGeom>
                <a:noFill/>
                <a:ln w="9525">
                  <a:noFill/>
                  <a:miter lim="800000"/>
                  <a:headEnd/>
                  <a:tailEnd/>
                </a:ln>
                <a:effectLst/>
              </p:spPr>
              <p:txBody>
                <a:bodyPr/>
                <a:lstStyle/>
                <a:p>
                  <a:pPr algn="just"/>
                  <a:r>
                    <a:rPr lang="ru-RU" sz="1400">
                      <a:solidFill>
                        <a:schemeClr val="folHlink"/>
                      </a:solidFill>
                      <a:latin typeface="Times New Roman" pitchFamily="18" charset="0"/>
                      <a:cs typeface="Times New Roman" pitchFamily="18" charset="0"/>
                    </a:rPr>
                    <a:t>Микрофилярии в крови</a:t>
                  </a:r>
                  <a:endParaRPr lang="ru-RU" sz="1000">
                    <a:solidFill>
                      <a:schemeClr val="folHlink"/>
                    </a:solidFill>
                    <a:latin typeface="Times New Roman" pitchFamily="18" charset="0"/>
                    <a:cs typeface="Times New Roman" pitchFamily="18" charset="0"/>
                  </a:endParaRPr>
                </a:p>
                <a:p>
                  <a:pPr algn="just" eaLnBrk="0" hangingPunct="0"/>
                  <a:endParaRPr lang="ru-RU">
                    <a:solidFill>
                      <a:schemeClr val="folHlink"/>
                    </a:solidFill>
                    <a:latin typeface="Times New Roman" pitchFamily="18" charset="0"/>
                  </a:endParaRPr>
                </a:p>
              </p:txBody>
            </p:sp>
            <p:sp>
              <p:nvSpPr>
                <p:cNvPr id="59483" name="Rectangle 39"/>
                <p:cNvSpPr>
                  <a:spLocks noChangeArrowheads="1"/>
                </p:cNvSpPr>
                <p:nvPr/>
              </p:nvSpPr>
              <p:spPr bwMode="auto">
                <a:xfrm>
                  <a:off x="5359" y="1509"/>
                  <a:ext cx="1072" cy="690"/>
                </a:xfrm>
                <a:prstGeom prst="rect">
                  <a:avLst/>
                </a:prstGeom>
                <a:noFill/>
                <a:ln w="7">
                  <a:solidFill>
                    <a:srgbClr val="A0A0A0"/>
                  </a:solidFill>
                  <a:miter lim="800000"/>
                  <a:headEnd/>
                  <a:tailEnd/>
                </a:ln>
                <a:effectLst/>
              </p:spPr>
              <p:txBody>
                <a:bodyPr wrap="none"/>
                <a:lstStyle/>
                <a:p>
                  <a:endParaRPr lang="uk-UA"/>
                </a:p>
              </p:txBody>
            </p:sp>
          </p:grpSp>
          <p:grpSp>
            <p:nvGrpSpPr>
              <p:cNvPr id="59410" name="Group 40"/>
              <p:cNvGrpSpPr>
                <a:grpSpLocks/>
              </p:cNvGrpSpPr>
              <p:nvPr/>
            </p:nvGrpSpPr>
            <p:grpSpPr bwMode="auto">
              <a:xfrm>
                <a:off x="0" y="2199"/>
                <a:ext cx="810" cy="690"/>
                <a:chOff x="0" y="2199"/>
                <a:chExt cx="810" cy="690"/>
              </a:xfrm>
            </p:grpSpPr>
            <p:sp>
              <p:nvSpPr>
                <p:cNvPr id="59480" name="Rectangle 41"/>
                <p:cNvSpPr>
                  <a:spLocks noChangeArrowheads="1"/>
                </p:cNvSpPr>
                <p:nvPr/>
              </p:nvSpPr>
              <p:spPr bwMode="auto">
                <a:xfrm>
                  <a:off x="43" y="2199"/>
                  <a:ext cx="724" cy="690"/>
                </a:xfrm>
                <a:prstGeom prst="rect">
                  <a:avLst/>
                </a:prstGeom>
                <a:noFill/>
                <a:ln w="9525">
                  <a:noFill/>
                  <a:miter lim="800000"/>
                  <a:headEnd/>
                  <a:tailEnd/>
                </a:ln>
                <a:effectLst/>
              </p:spPr>
              <p:txBody>
                <a:bodyPr/>
                <a:lstStyle/>
                <a:p>
                  <a:r>
                    <a:rPr lang="en-US" sz="1400" b="1" i="1">
                      <a:solidFill>
                        <a:schemeClr val="folHlink"/>
                      </a:solidFill>
                      <a:latin typeface="Times New Roman" pitchFamily="18" charset="0"/>
                      <a:cs typeface="Times New Roman" pitchFamily="18" charset="0"/>
                    </a:rPr>
                    <a:t>Onchocer-ca volvulus</a:t>
                  </a:r>
                  <a:endParaRPr lang="ru-RU" sz="1000">
                    <a:solidFill>
                      <a:schemeClr val="folHlink"/>
                    </a:solidFill>
                    <a:latin typeface="Times New Roman" pitchFamily="18" charset="0"/>
                    <a:cs typeface="Times New Roman" pitchFamily="18" charset="0"/>
                  </a:endParaRPr>
                </a:p>
                <a:p>
                  <a:pPr eaLnBrk="0" hangingPunct="0"/>
                  <a:endParaRPr lang="ru-RU">
                    <a:solidFill>
                      <a:schemeClr val="folHlink"/>
                    </a:solidFill>
                    <a:latin typeface="Times New Roman" pitchFamily="18" charset="0"/>
                  </a:endParaRPr>
                </a:p>
              </p:txBody>
            </p:sp>
            <p:sp>
              <p:nvSpPr>
                <p:cNvPr id="59481" name="Rectangle 42"/>
                <p:cNvSpPr>
                  <a:spLocks noChangeArrowheads="1"/>
                </p:cNvSpPr>
                <p:nvPr/>
              </p:nvSpPr>
              <p:spPr bwMode="auto">
                <a:xfrm>
                  <a:off x="0" y="2199"/>
                  <a:ext cx="810" cy="690"/>
                </a:xfrm>
                <a:prstGeom prst="rect">
                  <a:avLst/>
                </a:prstGeom>
                <a:noFill/>
                <a:ln w="7">
                  <a:solidFill>
                    <a:srgbClr val="A0A0A0"/>
                  </a:solidFill>
                  <a:miter lim="800000"/>
                  <a:headEnd/>
                  <a:tailEnd/>
                </a:ln>
                <a:effectLst/>
              </p:spPr>
              <p:txBody>
                <a:bodyPr wrap="none"/>
                <a:lstStyle/>
                <a:p>
                  <a:endParaRPr lang="uk-UA"/>
                </a:p>
              </p:txBody>
            </p:sp>
          </p:grpSp>
          <p:grpSp>
            <p:nvGrpSpPr>
              <p:cNvPr id="59411" name="Group 43"/>
              <p:cNvGrpSpPr>
                <a:grpSpLocks/>
              </p:cNvGrpSpPr>
              <p:nvPr/>
            </p:nvGrpSpPr>
            <p:grpSpPr bwMode="auto">
              <a:xfrm>
                <a:off x="810" y="2199"/>
                <a:ext cx="937" cy="690"/>
                <a:chOff x="810" y="2199"/>
                <a:chExt cx="937" cy="690"/>
              </a:xfrm>
            </p:grpSpPr>
            <p:sp>
              <p:nvSpPr>
                <p:cNvPr id="59478" name="Rectangle 44"/>
                <p:cNvSpPr>
                  <a:spLocks noChangeArrowheads="1"/>
                </p:cNvSpPr>
                <p:nvPr/>
              </p:nvSpPr>
              <p:spPr bwMode="auto">
                <a:xfrm>
                  <a:off x="853" y="2199"/>
                  <a:ext cx="851" cy="690"/>
                </a:xfrm>
                <a:prstGeom prst="rect">
                  <a:avLst/>
                </a:prstGeom>
                <a:noFill/>
                <a:ln w="9525">
                  <a:noFill/>
                  <a:miter lim="800000"/>
                  <a:headEnd/>
                  <a:tailEnd/>
                </a:ln>
                <a:effectLst/>
              </p:spPr>
              <p:txBody>
                <a:bodyPr/>
                <a:lstStyle/>
                <a:p>
                  <a:r>
                    <a:rPr lang="ru-RU" sz="1400">
                      <a:solidFill>
                        <a:schemeClr val="folHlink"/>
                      </a:solidFill>
                      <a:latin typeface="Times New Roman" pitchFamily="18" charset="0"/>
                      <a:cs typeface="Times New Roman" pitchFamily="18" charset="0"/>
                    </a:rPr>
                    <a:t>Онхоцеркоз</a:t>
                  </a:r>
                  <a:endParaRPr lang="ru-RU" sz="1000">
                    <a:solidFill>
                      <a:schemeClr val="folHlink"/>
                    </a:solidFill>
                    <a:latin typeface="Times New Roman" pitchFamily="18" charset="0"/>
                    <a:cs typeface="Times New Roman" pitchFamily="18" charset="0"/>
                  </a:endParaRPr>
                </a:p>
                <a:p>
                  <a:pPr eaLnBrk="0" hangingPunct="0"/>
                  <a:endParaRPr lang="ru-RU">
                    <a:solidFill>
                      <a:schemeClr val="folHlink"/>
                    </a:solidFill>
                    <a:latin typeface="Times New Roman" pitchFamily="18" charset="0"/>
                  </a:endParaRPr>
                </a:p>
              </p:txBody>
            </p:sp>
            <p:sp>
              <p:nvSpPr>
                <p:cNvPr id="59479" name="Rectangle 45"/>
                <p:cNvSpPr>
                  <a:spLocks noChangeArrowheads="1"/>
                </p:cNvSpPr>
                <p:nvPr/>
              </p:nvSpPr>
              <p:spPr bwMode="auto">
                <a:xfrm>
                  <a:off x="810" y="2199"/>
                  <a:ext cx="937" cy="690"/>
                </a:xfrm>
                <a:prstGeom prst="rect">
                  <a:avLst/>
                </a:prstGeom>
                <a:noFill/>
                <a:ln w="7">
                  <a:solidFill>
                    <a:srgbClr val="A0A0A0"/>
                  </a:solidFill>
                  <a:miter lim="800000"/>
                  <a:headEnd/>
                  <a:tailEnd/>
                </a:ln>
                <a:effectLst/>
              </p:spPr>
              <p:txBody>
                <a:bodyPr wrap="none"/>
                <a:lstStyle/>
                <a:p>
                  <a:endParaRPr lang="uk-UA"/>
                </a:p>
              </p:txBody>
            </p:sp>
          </p:grpSp>
          <p:grpSp>
            <p:nvGrpSpPr>
              <p:cNvPr id="59412" name="Group 46"/>
              <p:cNvGrpSpPr>
                <a:grpSpLocks/>
              </p:cNvGrpSpPr>
              <p:nvPr/>
            </p:nvGrpSpPr>
            <p:grpSpPr bwMode="auto">
              <a:xfrm>
                <a:off x="1747" y="2199"/>
                <a:ext cx="880" cy="690"/>
                <a:chOff x="1747" y="2199"/>
                <a:chExt cx="880" cy="690"/>
              </a:xfrm>
            </p:grpSpPr>
            <p:sp>
              <p:nvSpPr>
                <p:cNvPr id="59476" name="Rectangle 47"/>
                <p:cNvSpPr>
                  <a:spLocks noChangeArrowheads="1"/>
                </p:cNvSpPr>
                <p:nvPr/>
              </p:nvSpPr>
              <p:spPr bwMode="auto">
                <a:xfrm>
                  <a:off x="1790" y="2199"/>
                  <a:ext cx="794" cy="690"/>
                </a:xfrm>
                <a:prstGeom prst="rect">
                  <a:avLst/>
                </a:prstGeom>
                <a:noFill/>
                <a:ln w="9525">
                  <a:noFill/>
                  <a:miter lim="800000"/>
                  <a:headEnd/>
                  <a:tailEnd/>
                </a:ln>
                <a:effectLst/>
              </p:spPr>
              <p:txBody>
                <a:bodyPr/>
                <a:lstStyle/>
                <a:p>
                  <a:r>
                    <a:rPr lang="ru-RU" sz="1400">
                      <a:solidFill>
                        <a:schemeClr val="folHlink"/>
                      </a:solidFill>
                      <a:latin typeface="Times New Roman" pitchFamily="18" charset="0"/>
                      <a:cs typeface="Times New Roman" pitchFamily="18" charset="0"/>
                    </a:rPr>
                    <a:t>Африка, центральная Америка</a:t>
                  </a:r>
                  <a:endParaRPr lang="ru-RU" sz="1000">
                    <a:solidFill>
                      <a:schemeClr val="folHlink"/>
                    </a:solidFill>
                    <a:latin typeface="Times New Roman" pitchFamily="18" charset="0"/>
                    <a:cs typeface="Times New Roman" pitchFamily="18" charset="0"/>
                  </a:endParaRPr>
                </a:p>
                <a:p>
                  <a:pPr eaLnBrk="0" hangingPunct="0"/>
                  <a:endParaRPr lang="ru-RU">
                    <a:solidFill>
                      <a:schemeClr val="folHlink"/>
                    </a:solidFill>
                    <a:latin typeface="Times New Roman" pitchFamily="18" charset="0"/>
                  </a:endParaRPr>
                </a:p>
              </p:txBody>
            </p:sp>
            <p:sp>
              <p:nvSpPr>
                <p:cNvPr id="59477" name="Rectangle 48"/>
                <p:cNvSpPr>
                  <a:spLocks noChangeArrowheads="1"/>
                </p:cNvSpPr>
                <p:nvPr/>
              </p:nvSpPr>
              <p:spPr bwMode="auto">
                <a:xfrm>
                  <a:off x="1747" y="2199"/>
                  <a:ext cx="880" cy="690"/>
                </a:xfrm>
                <a:prstGeom prst="rect">
                  <a:avLst/>
                </a:prstGeom>
                <a:noFill/>
                <a:ln w="7">
                  <a:solidFill>
                    <a:srgbClr val="A0A0A0"/>
                  </a:solidFill>
                  <a:miter lim="800000"/>
                  <a:headEnd/>
                  <a:tailEnd/>
                </a:ln>
                <a:effectLst/>
              </p:spPr>
              <p:txBody>
                <a:bodyPr wrap="none"/>
                <a:lstStyle/>
                <a:p>
                  <a:endParaRPr lang="uk-UA"/>
                </a:p>
              </p:txBody>
            </p:sp>
          </p:grpSp>
          <p:grpSp>
            <p:nvGrpSpPr>
              <p:cNvPr id="59413" name="Group 49"/>
              <p:cNvGrpSpPr>
                <a:grpSpLocks/>
              </p:cNvGrpSpPr>
              <p:nvPr/>
            </p:nvGrpSpPr>
            <p:grpSpPr bwMode="auto">
              <a:xfrm>
                <a:off x="2627" y="2199"/>
                <a:ext cx="823" cy="690"/>
                <a:chOff x="2627" y="2199"/>
                <a:chExt cx="823" cy="690"/>
              </a:xfrm>
            </p:grpSpPr>
            <p:sp>
              <p:nvSpPr>
                <p:cNvPr id="59474" name="Rectangle 50"/>
                <p:cNvSpPr>
                  <a:spLocks noChangeArrowheads="1"/>
                </p:cNvSpPr>
                <p:nvPr/>
              </p:nvSpPr>
              <p:spPr bwMode="auto">
                <a:xfrm>
                  <a:off x="2670" y="2199"/>
                  <a:ext cx="737" cy="690"/>
                </a:xfrm>
                <a:prstGeom prst="rect">
                  <a:avLst/>
                </a:prstGeom>
                <a:noFill/>
                <a:ln w="9525">
                  <a:noFill/>
                  <a:miter lim="800000"/>
                  <a:headEnd/>
                  <a:tailEnd/>
                </a:ln>
                <a:effectLst/>
              </p:spPr>
              <p:txBody>
                <a:bodyPr bIns="0"/>
                <a:lstStyle/>
                <a:p>
                  <a:r>
                    <a:rPr lang="ru-RU" sz="1400" b="1">
                      <a:solidFill>
                        <a:schemeClr val="folHlink"/>
                      </a:solidFill>
                      <a:latin typeface="Times New Roman" pitchFamily="18" charset="0"/>
                      <a:cs typeface="Times New Roman" pitchFamily="18" charset="0"/>
                    </a:rPr>
                    <a:t>Укус мошек</a:t>
                  </a:r>
                  <a:endParaRPr lang="en-US" sz="1400" b="1">
                    <a:solidFill>
                      <a:schemeClr val="folHlink"/>
                    </a:solidFill>
                    <a:latin typeface="Times New Roman" pitchFamily="18" charset="0"/>
                    <a:cs typeface="Times New Roman" pitchFamily="18" charset="0"/>
                  </a:endParaRPr>
                </a:p>
                <a:p>
                  <a:pPr eaLnBrk="0" hangingPunct="0"/>
                  <a:endParaRPr lang="en-US">
                    <a:solidFill>
                      <a:schemeClr val="folHlink"/>
                    </a:solidFill>
                    <a:latin typeface="Times New Roman" pitchFamily="18" charset="0"/>
                  </a:endParaRPr>
                </a:p>
              </p:txBody>
            </p:sp>
            <p:sp>
              <p:nvSpPr>
                <p:cNvPr id="59475" name="Rectangle 51"/>
                <p:cNvSpPr>
                  <a:spLocks noChangeArrowheads="1"/>
                </p:cNvSpPr>
                <p:nvPr/>
              </p:nvSpPr>
              <p:spPr bwMode="auto">
                <a:xfrm>
                  <a:off x="2627" y="2199"/>
                  <a:ext cx="823" cy="690"/>
                </a:xfrm>
                <a:prstGeom prst="rect">
                  <a:avLst/>
                </a:prstGeom>
                <a:noFill/>
                <a:ln w="7">
                  <a:solidFill>
                    <a:srgbClr val="A0A0A0"/>
                  </a:solidFill>
                  <a:miter lim="800000"/>
                  <a:headEnd/>
                  <a:tailEnd/>
                </a:ln>
                <a:effectLst/>
              </p:spPr>
              <p:txBody>
                <a:bodyPr wrap="none"/>
                <a:lstStyle/>
                <a:p>
                  <a:endParaRPr lang="uk-UA"/>
                </a:p>
              </p:txBody>
            </p:sp>
          </p:grpSp>
          <p:grpSp>
            <p:nvGrpSpPr>
              <p:cNvPr id="59414" name="Group 52"/>
              <p:cNvGrpSpPr>
                <a:grpSpLocks/>
              </p:cNvGrpSpPr>
              <p:nvPr/>
            </p:nvGrpSpPr>
            <p:grpSpPr bwMode="auto">
              <a:xfrm>
                <a:off x="3450" y="2199"/>
                <a:ext cx="1909" cy="690"/>
                <a:chOff x="3450" y="2199"/>
                <a:chExt cx="1909" cy="690"/>
              </a:xfrm>
            </p:grpSpPr>
            <p:sp>
              <p:nvSpPr>
                <p:cNvPr id="59472" name="Rectangle 53"/>
                <p:cNvSpPr>
                  <a:spLocks noChangeArrowheads="1"/>
                </p:cNvSpPr>
                <p:nvPr/>
              </p:nvSpPr>
              <p:spPr bwMode="auto">
                <a:xfrm>
                  <a:off x="3493" y="2199"/>
                  <a:ext cx="1823" cy="690"/>
                </a:xfrm>
                <a:prstGeom prst="rect">
                  <a:avLst/>
                </a:prstGeom>
                <a:noFill/>
                <a:ln w="9525">
                  <a:noFill/>
                  <a:miter lim="800000"/>
                  <a:headEnd/>
                  <a:tailEnd/>
                </a:ln>
                <a:effectLst/>
              </p:spPr>
              <p:txBody>
                <a:bodyPr/>
                <a:lstStyle/>
                <a:p>
                  <a:r>
                    <a:rPr lang="ru-RU" sz="1400">
                      <a:solidFill>
                        <a:schemeClr val="folHlink"/>
                      </a:solidFill>
                      <a:latin typeface="Times New Roman" pitchFamily="18" charset="0"/>
                      <a:cs typeface="Times New Roman" pitchFamily="18" charset="0"/>
                    </a:rPr>
                    <a:t>Воспаление подкожной клетчатки, зуд папул ы узлов, поражение глаз (слепота)</a:t>
                  </a:r>
                  <a:r>
                    <a:rPr lang="en-US" sz="1400">
                      <a:solidFill>
                        <a:schemeClr val="folHlink"/>
                      </a:solidFill>
                      <a:latin typeface="Times New Roman" pitchFamily="18" charset="0"/>
                      <a:cs typeface="Times New Roman" pitchFamily="18" charset="0"/>
                    </a:rPr>
                    <a:t> </a:t>
                  </a:r>
                  <a:endParaRPr lang="ru-RU" sz="1000">
                    <a:solidFill>
                      <a:schemeClr val="folHlink"/>
                    </a:solidFill>
                    <a:latin typeface="Times New Roman" pitchFamily="18" charset="0"/>
                    <a:cs typeface="Times New Roman" pitchFamily="18" charset="0"/>
                  </a:endParaRPr>
                </a:p>
                <a:p>
                  <a:pPr eaLnBrk="0" hangingPunct="0"/>
                  <a:endParaRPr lang="ru-RU">
                    <a:solidFill>
                      <a:schemeClr val="folHlink"/>
                    </a:solidFill>
                    <a:latin typeface="Times New Roman" pitchFamily="18" charset="0"/>
                  </a:endParaRPr>
                </a:p>
              </p:txBody>
            </p:sp>
            <p:sp>
              <p:nvSpPr>
                <p:cNvPr id="59473" name="Rectangle 54"/>
                <p:cNvSpPr>
                  <a:spLocks noChangeArrowheads="1"/>
                </p:cNvSpPr>
                <p:nvPr/>
              </p:nvSpPr>
              <p:spPr bwMode="auto">
                <a:xfrm>
                  <a:off x="3450" y="2199"/>
                  <a:ext cx="1909" cy="690"/>
                </a:xfrm>
                <a:prstGeom prst="rect">
                  <a:avLst/>
                </a:prstGeom>
                <a:noFill/>
                <a:ln w="7">
                  <a:solidFill>
                    <a:srgbClr val="A0A0A0"/>
                  </a:solidFill>
                  <a:miter lim="800000"/>
                  <a:headEnd/>
                  <a:tailEnd/>
                </a:ln>
                <a:effectLst/>
              </p:spPr>
              <p:txBody>
                <a:bodyPr wrap="none"/>
                <a:lstStyle/>
                <a:p>
                  <a:endParaRPr lang="uk-UA"/>
                </a:p>
              </p:txBody>
            </p:sp>
          </p:grpSp>
          <p:grpSp>
            <p:nvGrpSpPr>
              <p:cNvPr id="59415" name="Group 55"/>
              <p:cNvGrpSpPr>
                <a:grpSpLocks/>
              </p:cNvGrpSpPr>
              <p:nvPr/>
            </p:nvGrpSpPr>
            <p:grpSpPr bwMode="auto">
              <a:xfrm>
                <a:off x="5359" y="2199"/>
                <a:ext cx="1072" cy="690"/>
                <a:chOff x="5359" y="2199"/>
                <a:chExt cx="1072" cy="690"/>
              </a:xfrm>
            </p:grpSpPr>
            <p:sp>
              <p:nvSpPr>
                <p:cNvPr id="59470" name="Rectangle 56"/>
                <p:cNvSpPr>
                  <a:spLocks noChangeArrowheads="1"/>
                </p:cNvSpPr>
                <p:nvPr/>
              </p:nvSpPr>
              <p:spPr bwMode="auto">
                <a:xfrm>
                  <a:off x="5402" y="2199"/>
                  <a:ext cx="986" cy="690"/>
                </a:xfrm>
                <a:prstGeom prst="rect">
                  <a:avLst/>
                </a:prstGeom>
                <a:noFill/>
                <a:ln w="9525">
                  <a:noFill/>
                  <a:miter lim="800000"/>
                  <a:headEnd/>
                  <a:tailEnd/>
                </a:ln>
                <a:effectLst/>
              </p:spPr>
              <p:txBody>
                <a:bodyPr bIns="0"/>
                <a:lstStyle/>
                <a:p>
                  <a:r>
                    <a:rPr lang="ru-RU" sz="1400" b="1">
                      <a:solidFill>
                        <a:schemeClr val="folHlink"/>
                      </a:solidFill>
                      <a:latin typeface="Times New Roman" pitchFamily="18" charset="0"/>
                      <a:cs typeface="Times New Roman" pitchFamily="18" charset="0"/>
                    </a:rPr>
                    <a:t>Быопсия кожи</a:t>
                  </a:r>
                  <a:endParaRPr lang="en-US">
                    <a:solidFill>
                      <a:schemeClr val="folHlink"/>
                    </a:solidFill>
                    <a:latin typeface="Times New Roman" pitchFamily="18" charset="0"/>
                  </a:endParaRPr>
                </a:p>
              </p:txBody>
            </p:sp>
            <p:sp>
              <p:nvSpPr>
                <p:cNvPr id="59471" name="Rectangle 57"/>
                <p:cNvSpPr>
                  <a:spLocks noChangeArrowheads="1"/>
                </p:cNvSpPr>
                <p:nvPr/>
              </p:nvSpPr>
              <p:spPr bwMode="auto">
                <a:xfrm>
                  <a:off x="5359" y="2199"/>
                  <a:ext cx="1072" cy="690"/>
                </a:xfrm>
                <a:prstGeom prst="rect">
                  <a:avLst/>
                </a:prstGeom>
                <a:noFill/>
                <a:ln w="7">
                  <a:solidFill>
                    <a:srgbClr val="A0A0A0"/>
                  </a:solidFill>
                  <a:miter lim="800000"/>
                  <a:headEnd/>
                  <a:tailEnd/>
                </a:ln>
                <a:effectLst/>
              </p:spPr>
              <p:txBody>
                <a:bodyPr wrap="none"/>
                <a:lstStyle/>
                <a:p>
                  <a:endParaRPr lang="uk-UA"/>
                </a:p>
              </p:txBody>
            </p:sp>
          </p:grpSp>
          <p:grpSp>
            <p:nvGrpSpPr>
              <p:cNvPr id="59416" name="Group 58"/>
              <p:cNvGrpSpPr>
                <a:grpSpLocks/>
              </p:cNvGrpSpPr>
              <p:nvPr/>
            </p:nvGrpSpPr>
            <p:grpSpPr bwMode="auto">
              <a:xfrm>
                <a:off x="0" y="2889"/>
                <a:ext cx="810" cy="958"/>
                <a:chOff x="0" y="2889"/>
                <a:chExt cx="810" cy="958"/>
              </a:xfrm>
            </p:grpSpPr>
            <p:sp>
              <p:nvSpPr>
                <p:cNvPr id="59468" name="Rectangle 59"/>
                <p:cNvSpPr>
                  <a:spLocks noChangeArrowheads="1"/>
                </p:cNvSpPr>
                <p:nvPr/>
              </p:nvSpPr>
              <p:spPr bwMode="auto">
                <a:xfrm>
                  <a:off x="43" y="2889"/>
                  <a:ext cx="724" cy="958"/>
                </a:xfrm>
                <a:prstGeom prst="rect">
                  <a:avLst/>
                </a:prstGeom>
                <a:noFill/>
                <a:ln w="9525">
                  <a:noFill/>
                  <a:miter lim="800000"/>
                  <a:headEnd/>
                  <a:tailEnd/>
                </a:ln>
                <a:effectLst/>
              </p:spPr>
              <p:txBody>
                <a:bodyPr/>
                <a:lstStyle/>
                <a:p>
                  <a:r>
                    <a:rPr lang="en-US" sz="1400" b="1" i="1">
                      <a:solidFill>
                        <a:schemeClr val="folHlink"/>
                      </a:solidFill>
                      <a:latin typeface="Times New Roman" pitchFamily="18" charset="0"/>
                      <a:cs typeface="Times New Roman" pitchFamily="18" charset="0"/>
                    </a:rPr>
                    <a:t>Loa loa</a:t>
                  </a:r>
                  <a:endParaRPr lang="ru-RU" sz="1000">
                    <a:solidFill>
                      <a:schemeClr val="folHlink"/>
                    </a:solidFill>
                    <a:latin typeface="Times New Roman" pitchFamily="18" charset="0"/>
                    <a:cs typeface="Times New Roman" pitchFamily="18" charset="0"/>
                  </a:endParaRPr>
                </a:p>
                <a:p>
                  <a:pPr eaLnBrk="0" hangingPunct="0"/>
                  <a:endParaRPr lang="ru-RU">
                    <a:solidFill>
                      <a:schemeClr val="folHlink"/>
                    </a:solidFill>
                    <a:latin typeface="Times New Roman" pitchFamily="18" charset="0"/>
                  </a:endParaRPr>
                </a:p>
              </p:txBody>
            </p:sp>
            <p:sp>
              <p:nvSpPr>
                <p:cNvPr id="59469" name="Rectangle 60"/>
                <p:cNvSpPr>
                  <a:spLocks noChangeArrowheads="1"/>
                </p:cNvSpPr>
                <p:nvPr/>
              </p:nvSpPr>
              <p:spPr bwMode="auto">
                <a:xfrm>
                  <a:off x="0" y="2889"/>
                  <a:ext cx="810" cy="958"/>
                </a:xfrm>
                <a:prstGeom prst="rect">
                  <a:avLst/>
                </a:prstGeom>
                <a:noFill/>
                <a:ln w="7">
                  <a:solidFill>
                    <a:srgbClr val="A0A0A0"/>
                  </a:solidFill>
                  <a:miter lim="800000"/>
                  <a:headEnd/>
                  <a:tailEnd/>
                </a:ln>
                <a:effectLst/>
              </p:spPr>
              <p:txBody>
                <a:bodyPr wrap="none"/>
                <a:lstStyle/>
                <a:p>
                  <a:endParaRPr lang="uk-UA"/>
                </a:p>
              </p:txBody>
            </p:sp>
          </p:grpSp>
          <p:grpSp>
            <p:nvGrpSpPr>
              <p:cNvPr id="59417" name="Group 61"/>
              <p:cNvGrpSpPr>
                <a:grpSpLocks/>
              </p:cNvGrpSpPr>
              <p:nvPr/>
            </p:nvGrpSpPr>
            <p:grpSpPr bwMode="auto">
              <a:xfrm>
                <a:off x="810" y="2889"/>
                <a:ext cx="937" cy="958"/>
                <a:chOff x="810" y="2889"/>
                <a:chExt cx="937" cy="958"/>
              </a:xfrm>
            </p:grpSpPr>
            <p:sp>
              <p:nvSpPr>
                <p:cNvPr id="59466" name="Rectangle 62"/>
                <p:cNvSpPr>
                  <a:spLocks noChangeArrowheads="1"/>
                </p:cNvSpPr>
                <p:nvPr/>
              </p:nvSpPr>
              <p:spPr bwMode="auto">
                <a:xfrm>
                  <a:off x="853" y="2889"/>
                  <a:ext cx="851" cy="958"/>
                </a:xfrm>
                <a:prstGeom prst="rect">
                  <a:avLst/>
                </a:prstGeom>
                <a:noFill/>
                <a:ln w="9525">
                  <a:noFill/>
                  <a:miter lim="800000"/>
                  <a:headEnd/>
                  <a:tailEnd/>
                </a:ln>
                <a:effectLst/>
              </p:spPr>
              <p:txBody>
                <a:bodyPr bIns="0"/>
                <a:lstStyle/>
                <a:p>
                  <a:r>
                    <a:rPr lang="ru-RU" sz="1400" b="1">
                      <a:solidFill>
                        <a:schemeClr val="folHlink"/>
                      </a:solidFill>
                      <a:latin typeface="Times New Roman" pitchFamily="18" charset="0"/>
                      <a:cs typeface="Times New Roman" pitchFamily="18" charset="0"/>
                    </a:rPr>
                    <a:t>Лоаоз</a:t>
                  </a:r>
                  <a:endParaRPr lang="en-US" sz="1400" b="1">
                    <a:solidFill>
                      <a:schemeClr val="folHlink"/>
                    </a:solidFill>
                    <a:latin typeface="Times New Roman" pitchFamily="18" charset="0"/>
                    <a:cs typeface="Times New Roman" pitchFamily="18" charset="0"/>
                  </a:endParaRPr>
                </a:p>
                <a:p>
                  <a:pPr eaLnBrk="0" hangingPunct="0"/>
                  <a:endParaRPr lang="en-US">
                    <a:solidFill>
                      <a:schemeClr val="folHlink"/>
                    </a:solidFill>
                    <a:latin typeface="Times New Roman" pitchFamily="18" charset="0"/>
                  </a:endParaRPr>
                </a:p>
              </p:txBody>
            </p:sp>
            <p:sp>
              <p:nvSpPr>
                <p:cNvPr id="59467" name="Rectangle 63"/>
                <p:cNvSpPr>
                  <a:spLocks noChangeArrowheads="1"/>
                </p:cNvSpPr>
                <p:nvPr/>
              </p:nvSpPr>
              <p:spPr bwMode="auto">
                <a:xfrm>
                  <a:off x="810" y="2889"/>
                  <a:ext cx="937" cy="958"/>
                </a:xfrm>
                <a:prstGeom prst="rect">
                  <a:avLst/>
                </a:prstGeom>
                <a:noFill/>
                <a:ln w="7">
                  <a:solidFill>
                    <a:srgbClr val="A0A0A0"/>
                  </a:solidFill>
                  <a:miter lim="800000"/>
                  <a:headEnd/>
                  <a:tailEnd/>
                </a:ln>
                <a:effectLst/>
              </p:spPr>
              <p:txBody>
                <a:bodyPr wrap="none"/>
                <a:lstStyle/>
                <a:p>
                  <a:endParaRPr lang="uk-UA"/>
                </a:p>
              </p:txBody>
            </p:sp>
          </p:grpSp>
          <p:grpSp>
            <p:nvGrpSpPr>
              <p:cNvPr id="59418" name="Group 64"/>
              <p:cNvGrpSpPr>
                <a:grpSpLocks/>
              </p:cNvGrpSpPr>
              <p:nvPr/>
            </p:nvGrpSpPr>
            <p:grpSpPr bwMode="auto">
              <a:xfrm>
                <a:off x="1747" y="2889"/>
                <a:ext cx="880" cy="958"/>
                <a:chOff x="1747" y="2889"/>
                <a:chExt cx="880" cy="958"/>
              </a:xfrm>
            </p:grpSpPr>
            <p:sp>
              <p:nvSpPr>
                <p:cNvPr id="59464" name="Rectangle 65"/>
                <p:cNvSpPr>
                  <a:spLocks noChangeArrowheads="1"/>
                </p:cNvSpPr>
                <p:nvPr/>
              </p:nvSpPr>
              <p:spPr bwMode="auto">
                <a:xfrm>
                  <a:off x="1790" y="2889"/>
                  <a:ext cx="794" cy="958"/>
                </a:xfrm>
                <a:prstGeom prst="rect">
                  <a:avLst/>
                </a:prstGeom>
                <a:noFill/>
                <a:ln w="9525">
                  <a:noFill/>
                  <a:miter lim="800000"/>
                  <a:headEnd/>
                  <a:tailEnd/>
                </a:ln>
                <a:effectLst/>
              </p:spPr>
              <p:txBody>
                <a:bodyPr bIns="0"/>
                <a:lstStyle/>
                <a:p>
                  <a:r>
                    <a:rPr lang="ru-RU" sz="1400" b="1">
                      <a:solidFill>
                        <a:schemeClr val="folHlink"/>
                      </a:solidFill>
                      <a:latin typeface="Times New Roman" pitchFamily="18" charset="0"/>
                      <a:cs typeface="Times New Roman" pitchFamily="18" charset="0"/>
                    </a:rPr>
                    <a:t>Тропическая Африка</a:t>
                  </a:r>
                  <a:endParaRPr lang="en-US" sz="1400" b="1">
                    <a:solidFill>
                      <a:schemeClr val="folHlink"/>
                    </a:solidFill>
                    <a:latin typeface="Times New Roman" pitchFamily="18" charset="0"/>
                    <a:cs typeface="Times New Roman" pitchFamily="18" charset="0"/>
                  </a:endParaRPr>
                </a:p>
                <a:p>
                  <a:pPr eaLnBrk="0" hangingPunct="0"/>
                  <a:endParaRPr lang="en-US">
                    <a:solidFill>
                      <a:schemeClr val="folHlink"/>
                    </a:solidFill>
                    <a:latin typeface="Times New Roman" pitchFamily="18" charset="0"/>
                  </a:endParaRPr>
                </a:p>
              </p:txBody>
            </p:sp>
            <p:sp>
              <p:nvSpPr>
                <p:cNvPr id="59465" name="Rectangle 66"/>
                <p:cNvSpPr>
                  <a:spLocks noChangeArrowheads="1"/>
                </p:cNvSpPr>
                <p:nvPr/>
              </p:nvSpPr>
              <p:spPr bwMode="auto">
                <a:xfrm>
                  <a:off x="1747" y="2889"/>
                  <a:ext cx="880" cy="958"/>
                </a:xfrm>
                <a:prstGeom prst="rect">
                  <a:avLst/>
                </a:prstGeom>
                <a:noFill/>
                <a:ln w="7">
                  <a:solidFill>
                    <a:srgbClr val="A0A0A0"/>
                  </a:solidFill>
                  <a:miter lim="800000"/>
                  <a:headEnd/>
                  <a:tailEnd/>
                </a:ln>
                <a:effectLst/>
              </p:spPr>
              <p:txBody>
                <a:bodyPr wrap="none"/>
                <a:lstStyle/>
                <a:p>
                  <a:endParaRPr lang="uk-UA"/>
                </a:p>
              </p:txBody>
            </p:sp>
          </p:grpSp>
          <p:grpSp>
            <p:nvGrpSpPr>
              <p:cNvPr id="59419" name="Group 67"/>
              <p:cNvGrpSpPr>
                <a:grpSpLocks/>
              </p:cNvGrpSpPr>
              <p:nvPr/>
            </p:nvGrpSpPr>
            <p:grpSpPr bwMode="auto">
              <a:xfrm>
                <a:off x="2627" y="2889"/>
                <a:ext cx="823" cy="958"/>
                <a:chOff x="2627" y="2889"/>
                <a:chExt cx="823" cy="958"/>
              </a:xfrm>
            </p:grpSpPr>
            <p:sp>
              <p:nvSpPr>
                <p:cNvPr id="59462" name="Rectangle 68"/>
                <p:cNvSpPr>
                  <a:spLocks noChangeArrowheads="1"/>
                </p:cNvSpPr>
                <p:nvPr/>
              </p:nvSpPr>
              <p:spPr bwMode="auto">
                <a:xfrm>
                  <a:off x="2670" y="2889"/>
                  <a:ext cx="737" cy="958"/>
                </a:xfrm>
                <a:prstGeom prst="rect">
                  <a:avLst/>
                </a:prstGeom>
                <a:noFill/>
                <a:ln w="9525">
                  <a:noFill/>
                  <a:miter lim="800000"/>
                  <a:headEnd/>
                  <a:tailEnd/>
                </a:ln>
                <a:effectLst/>
              </p:spPr>
              <p:txBody>
                <a:bodyPr bIns="0"/>
                <a:lstStyle/>
                <a:p>
                  <a:r>
                    <a:rPr lang="ru-RU" sz="1400" b="1">
                      <a:solidFill>
                        <a:schemeClr val="folHlink"/>
                      </a:solidFill>
                      <a:latin typeface="Times New Roman" pitchFamily="18" charset="0"/>
                      <a:cs typeface="Times New Roman" pitchFamily="18" charset="0"/>
                    </a:rPr>
                    <a:t>Укус слепней</a:t>
                  </a:r>
                  <a:r>
                    <a:rPr lang="en-US" sz="1400" b="1">
                      <a:solidFill>
                        <a:schemeClr val="folHlink"/>
                      </a:solidFill>
                      <a:latin typeface="Times New Roman" pitchFamily="18" charset="0"/>
                      <a:cs typeface="Times New Roman" pitchFamily="18" charset="0"/>
                    </a:rPr>
                    <a:t> </a:t>
                  </a:r>
                </a:p>
                <a:p>
                  <a:pPr eaLnBrk="0" hangingPunct="0"/>
                  <a:endParaRPr lang="en-US">
                    <a:solidFill>
                      <a:schemeClr val="folHlink"/>
                    </a:solidFill>
                    <a:latin typeface="Times New Roman" pitchFamily="18" charset="0"/>
                  </a:endParaRPr>
                </a:p>
              </p:txBody>
            </p:sp>
            <p:sp>
              <p:nvSpPr>
                <p:cNvPr id="59463" name="Rectangle 69"/>
                <p:cNvSpPr>
                  <a:spLocks noChangeArrowheads="1"/>
                </p:cNvSpPr>
                <p:nvPr/>
              </p:nvSpPr>
              <p:spPr bwMode="auto">
                <a:xfrm>
                  <a:off x="2627" y="2889"/>
                  <a:ext cx="823" cy="958"/>
                </a:xfrm>
                <a:prstGeom prst="rect">
                  <a:avLst/>
                </a:prstGeom>
                <a:noFill/>
                <a:ln w="7">
                  <a:solidFill>
                    <a:srgbClr val="A0A0A0"/>
                  </a:solidFill>
                  <a:miter lim="800000"/>
                  <a:headEnd/>
                  <a:tailEnd/>
                </a:ln>
                <a:effectLst/>
              </p:spPr>
              <p:txBody>
                <a:bodyPr wrap="none"/>
                <a:lstStyle/>
                <a:p>
                  <a:endParaRPr lang="uk-UA"/>
                </a:p>
              </p:txBody>
            </p:sp>
          </p:grpSp>
          <p:grpSp>
            <p:nvGrpSpPr>
              <p:cNvPr id="59420" name="Group 70"/>
              <p:cNvGrpSpPr>
                <a:grpSpLocks/>
              </p:cNvGrpSpPr>
              <p:nvPr/>
            </p:nvGrpSpPr>
            <p:grpSpPr bwMode="auto">
              <a:xfrm>
                <a:off x="3450" y="2889"/>
                <a:ext cx="1909" cy="958"/>
                <a:chOff x="3450" y="2889"/>
                <a:chExt cx="1909" cy="958"/>
              </a:xfrm>
            </p:grpSpPr>
            <p:sp>
              <p:nvSpPr>
                <p:cNvPr id="59460" name="Rectangle 71"/>
                <p:cNvSpPr>
                  <a:spLocks noChangeArrowheads="1"/>
                </p:cNvSpPr>
                <p:nvPr/>
              </p:nvSpPr>
              <p:spPr bwMode="auto">
                <a:xfrm>
                  <a:off x="3493" y="2889"/>
                  <a:ext cx="1823" cy="958"/>
                </a:xfrm>
                <a:prstGeom prst="rect">
                  <a:avLst/>
                </a:prstGeom>
                <a:noFill/>
                <a:ln w="9525">
                  <a:noFill/>
                  <a:miter lim="800000"/>
                  <a:headEnd/>
                  <a:tailEnd/>
                </a:ln>
                <a:effectLst/>
              </p:spPr>
              <p:txBody>
                <a:bodyPr/>
                <a:lstStyle/>
                <a:p>
                  <a:r>
                    <a:rPr lang="ru-RU" sz="1400">
                      <a:solidFill>
                        <a:schemeClr val="folHlink"/>
                      </a:solidFill>
                      <a:latin typeface="Times New Roman" pitchFamily="18" charset="0"/>
                      <a:cs typeface="Times New Roman" pitchFamily="18" charset="0"/>
                    </a:rPr>
                    <a:t>Транзиторная отечность подкожных тканей</a:t>
                  </a:r>
                  <a:r>
                    <a:rPr lang="en-US" sz="1400">
                      <a:solidFill>
                        <a:schemeClr val="folHlink"/>
                      </a:solidFill>
                      <a:latin typeface="Times New Roman" pitchFamily="18" charset="0"/>
                      <a:cs typeface="Times New Roman" pitchFamily="18" charset="0"/>
                    </a:rPr>
                    <a:t> (Calabar swellings); </a:t>
                  </a:r>
                  <a:r>
                    <a:rPr lang="ru-RU" sz="1400">
                      <a:solidFill>
                        <a:schemeClr val="folHlink"/>
                      </a:solidFill>
                      <a:latin typeface="Times New Roman" pitchFamily="18" charset="0"/>
                      <a:cs typeface="Times New Roman" pitchFamily="18" charset="0"/>
                    </a:rPr>
                    <a:t>миграция взрослых гельминтов через коньюктиву</a:t>
                  </a:r>
                  <a:r>
                    <a:rPr lang="en-US" sz="1400">
                      <a:solidFill>
                        <a:schemeClr val="folHlink"/>
                      </a:solidFill>
                      <a:latin typeface="Times New Roman" pitchFamily="18" charset="0"/>
                      <a:cs typeface="Times New Roman" pitchFamily="18" charset="0"/>
                    </a:rPr>
                    <a:t> </a:t>
                  </a:r>
                  <a:endParaRPr lang="ru-RU" sz="1000">
                    <a:solidFill>
                      <a:schemeClr val="folHlink"/>
                    </a:solidFill>
                    <a:latin typeface="Times New Roman" pitchFamily="18" charset="0"/>
                    <a:cs typeface="Times New Roman" pitchFamily="18" charset="0"/>
                  </a:endParaRPr>
                </a:p>
                <a:p>
                  <a:pPr eaLnBrk="0" hangingPunct="0"/>
                  <a:endParaRPr lang="ru-RU">
                    <a:solidFill>
                      <a:schemeClr val="folHlink"/>
                    </a:solidFill>
                    <a:latin typeface="Times New Roman" pitchFamily="18" charset="0"/>
                  </a:endParaRPr>
                </a:p>
              </p:txBody>
            </p:sp>
            <p:sp>
              <p:nvSpPr>
                <p:cNvPr id="59461" name="Rectangle 72"/>
                <p:cNvSpPr>
                  <a:spLocks noChangeArrowheads="1"/>
                </p:cNvSpPr>
                <p:nvPr/>
              </p:nvSpPr>
              <p:spPr bwMode="auto">
                <a:xfrm>
                  <a:off x="3450" y="2889"/>
                  <a:ext cx="1909" cy="958"/>
                </a:xfrm>
                <a:prstGeom prst="rect">
                  <a:avLst/>
                </a:prstGeom>
                <a:noFill/>
                <a:ln w="7">
                  <a:solidFill>
                    <a:srgbClr val="A0A0A0"/>
                  </a:solidFill>
                  <a:miter lim="800000"/>
                  <a:headEnd/>
                  <a:tailEnd/>
                </a:ln>
                <a:effectLst/>
              </p:spPr>
              <p:txBody>
                <a:bodyPr wrap="none"/>
                <a:lstStyle/>
                <a:p>
                  <a:endParaRPr lang="uk-UA"/>
                </a:p>
              </p:txBody>
            </p:sp>
          </p:grpSp>
          <p:grpSp>
            <p:nvGrpSpPr>
              <p:cNvPr id="59421" name="Group 73"/>
              <p:cNvGrpSpPr>
                <a:grpSpLocks/>
              </p:cNvGrpSpPr>
              <p:nvPr/>
            </p:nvGrpSpPr>
            <p:grpSpPr bwMode="auto">
              <a:xfrm>
                <a:off x="5359" y="2889"/>
                <a:ext cx="1072" cy="958"/>
                <a:chOff x="5359" y="2889"/>
                <a:chExt cx="1072" cy="958"/>
              </a:xfrm>
            </p:grpSpPr>
            <p:sp>
              <p:nvSpPr>
                <p:cNvPr id="59458" name="Rectangle 74"/>
                <p:cNvSpPr>
                  <a:spLocks noChangeArrowheads="1"/>
                </p:cNvSpPr>
                <p:nvPr/>
              </p:nvSpPr>
              <p:spPr bwMode="auto">
                <a:xfrm>
                  <a:off x="5402" y="2889"/>
                  <a:ext cx="986" cy="958"/>
                </a:xfrm>
                <a:prstGeom prst="rect">
                  <a:avLst/>
                </a:prstGeom>
                <a:noFill/>
                <a:ln w="9525">
                  <a:noFill/>
                  <a:miter lim="800000"/>
                  <a:headEnd/>
                  <a:tailEnd/>
                </a:ln>
                <a:effectLst/>
              </p:spPr>
              <p:txBody>
                <a:bodyPr/>
                <a:lstStyle/>
                <a:p>
                  <a:pPr algn="just"/>
                  <a:r>
                    <a:rPr lang="ru-RU" sz="1400">
                      <a:solidFill>
                        <a:schemeClr val="folHlink"/>
                      </a:solidFill>
                    </a:rPr>
                    <a:t>Микрофилярии в крови</a:t>
                  </a:r>
                </a:p>
              </p:txBody>
            </p:sp>
            <p:sp>
              <p:nvSpPr>
                <p:cNvPr id="59459" name="Rectangle 75"/>
                <p:cNvSpPr>
                  <a:spLocks noChangeArrowheads="1"/>
                </p:cNvSpPr>
                <p:nvPr/>
              </p:nvSpPr>
              <p:spPr bwMode="auto">
                <a:xfrm>
                  <a:off x="5359" y="2889"/>
                  <a:ext cx="1072" cy="958"/>
                </a:xfrm>
                <a:prstGeom prst="rect">
                  <a:avLst/>
                </a:prstGeom>
                <a:noFill/>
                <a:ln w="7">
                  <a:solidFill>
                    <a:srgbClr val="A0A0A0"/>
                  </a:solidFill>
                  <a:miter lim="800000"/>
                  <a:headEnd/>
                  <a:tailEnd/>
                </a:ln>
                <a:effectLst/>
              </p:spPr>
              <p:txBody>
                <a:bodyPr wrap="none"/>
                <a:lstStyle/>
                <a:p>
                  <a:endParaRPr lang="uk-UA"/>
                </a:p>
              </p:txBody>
            </p:sp>
          </p:grpSp>
          <p:grpSp>
            <p:nvGrpSpPr>
              <p:cNvPr id="59422" name="Group 76"/>
              <p:cNvGrpSpPr>
                <a:grpSpLocks/>
              </p:cNvGrpSpPr>
              <p:nvPr/>
            </p:nvGrpSpPr>
            <p:grpSpPr bwMode="auto">
              <a:xfrm>
                <a:off x="0" y="3847"/>
                <a:ext cx="810" cy="824"/>
                <a:chOff x="0" y="3847"/>
                <a:chExt cx="810" cy="824"/>
              </a:xfrm>
            </p:grpSpPr>
            <p:sp>
              <p:nvSpPr>
                <p:cNvPr id="59456" name="Rectangle 77"/>
                <p:cNvSpPr>
                  <a:spLocks noChangeArrowheads="1"/>
                </p:cNvSpPr>
                <p:nvPr/>
              </p:nvSpPr>
              <p:spPr bwMode="auto">
                <a:xfrm>
                  <a:off x="43" y="3847"/>
                  <a:ext cx="724" cy="824"/>
                </a:xfrm>
                <a:prstGeom prst="rect">
                  <a:avLst/>
                </a:prstGeom>
                <a:noFill/>
                <a:ln w="9525">
                  <a:noFill/>
                  <a:miter lim="800000"/>
                  <a:headEnd/>
                  <a:tailEnd/>
                </a:ln>
                <a:effectLst/>
              </p:spPr>
              <p:txBody>
                <a:bodyPr/>
                <a:lstStyle/>
                <a:p>
                  <a:r>
                    <a:rPr lang="en-US" sz="1400" b="1" i="1">
                      <a:solidFill>
                        <a:schemeClr val="folHlink"/>
                      </a:solidFill>
                      <a:latin typeface="Times New Roman" pitchFamily="18" charset="0"/>
                      <a:cs typeface="Times New Roman" pitchFamily="18" charset="0"/>
                    </a:rPr>
                    <a:t>Dracuncu-lus medinen-sis</a:t>
                  </a:r>
                  <a:endParaRPr lang="ru-RU" sz="1000">
                    <a:solidFill>
                      <a:schemeClr val="folHlink"/>
                    </a:solidFill>
                    <a:latin typeface="Times New Roman" pitchFamily="18" charset="0"/>
                    <a:cs typeface="Times New Roman" pitchFamily="18" charset="0"/>
                  </a:endParaRPr>
                </a:p>
                <a:p>
                  <a:pPr eaLnBrk="0" hangingPunct="0"/>
                  <a:endParaRPr lang="ru-RU">
                    <a:solidFill>
                      <a:schemeClr val="folHlink"/>
                    </a:solidFill>
                    <a:latin typeface="Times New Roman" pitchFamily="18" charset="0"/>
                  </a:endParaRPr>
                </a:p>
              </p:txBody>
            </p:sp>
            <p:sp>
              <p:nvSpPr>
                <p:cNvPr id="59457" name="Rectangle 78"/>
                <p:cNvSpPr>
                  <a:spLocks noChangeArrowheads="1"/>
                </p:cNvSpPr>
                <p:nvPr/>
              </p:nvSpPr>
              <p:spPr bwMode="auto">
                <a:xfrm>
                  <a:off x="0" y="3847"/>
                  <a:ext cx="810" cy="824"/>
                </a:xfrm>
                <a:prstGeom prst="rect">
                  <a:avLst/>
                </a:prstGeom>
                <a:noFill/>
                <a:ln w="7">
                  <a:solidFill>
                    <a:srgbClr val="A0A0A0"/>
                  </a:solidFill>
                  <a:miter lim="800000"/>
                  <a:headEnd/>
                  <a:tailEnd/>
                </a:ln>
                <a:effectLst/>
              </p:spPr>
              <p:txBody>
                <a:bodyPr wrap="none"/>
                <a:lstStyle/>
                <a:p>
                  <a:endParaRPr lang="uk-UA"/>
                </a:p>
              </p:txBody>
            </p:sp>
          </p:grpSp>
          <p:grpSp>
            <p:nvGrpSpPr>
              <p:cNvPr id="59423" name="Group 79"/>
              <p:cNvGrpSpPr>
                <a:grpSpLocks/>
              </p:cNvGrpSpPr>
              <p:nvPr/>
            </p:nvGrpSpPr>
            <p:grpSpPr bwMode="auto">
              <a:xfrm>
                <a:off x="810" y="3847"/>
                <a:ext cx="937" cy="824"/>
                <a:chOff x="810" y="3847"/>
                <a:chExt cx="937" cy="824"/>
              </a:xfrm>
            </p:grpSpPr>
            <p:sp>
              <p:nvSpPr>
                <p:cNvPr id="59454" name="Rectangle 80"/>
                <p:cNvSpPr>
                  <a:spLocks noChangeArrowheads="1"/>
                </p:cNvSpPr>
                <p:nvPr/>
              </p:nvSpPr>
              <p:spPr bwMode="auto">
                <a:xfrm>
                  <a:off x="853" y="3847"/>
                  <a:ext cx="851" cy="824"/>
                </a:xfrm>
                <a:prstGeom prst="rect">
                  <a:avLst/>
                </a:prstGeom>
                <a:noFill/>
                <a:ln w="9525">
                  <a:noFill/>
                  <a:miter lim="800000"/>
                  <a:headEnd/>
                  <a:tailEnd/>
                </a:ln>
                <a:effectLst/>
              </p:spPr>
              <p:txBody>
                <a:bodyPr bIns="0"/>
                <a:lstStyle/>
                <a:p>
                  <a:r>
                    <a:rPr lang="ru-RU" sz="1400" b="1">
                      <a:solidFill>
                        <a:schemeClr val="folHlink"/>
                      </a:solidFill>
                      <a:latin typeface="Times New Roman" pitchFamily="18" charset="0"/>
                      <a:cs typeface="Times New Roman" pitchFamily="18" charset="0"/>
                    </a:rPr>
                    <a:t>Дракункулез</a:t>
                  </a:r>
                  <a:endParaRPr lang="en-US">
                    <a:solidFill>
                      <a:schemeClr val="folHlink"/>
                    </a:solidFill>
                    <a:latin typeface="Times New Roman" pitchFamily="18" charset="0"/>
                  </a:endParaRPr>
                </a:p>
              </p:txBody>
            </p:sp>
            <p:sp>
              <p:nvSpPr>
                <p:cNvPr id="59455" name="Rectangle 81"/>
                <p:cNvSpPr>
                  <a:spLocks noChangeArrowheads="1"/>
                </p:cNvSpPr>
                <p:nvPr/>
              </p:nvSpPr>
              <p:spPr bwMode="auto">
                <a:xfrm>
                  <a:off x="810" y="3847"/>
                  <a:ext cx="937" cy="824"/>
                </a:xfrm>
                <a:prstGeom prst="rect">
                  <a:avLst/>
                </a:prstGeom>
                <a:noFill/>
                <a:ln w="7">
                  <a:solidFill>
                    <a:srgbClr val="A0A0A0"/>
                  </a:solidFill>
                  <a:miter lim="800000"/>
                  <a:headEnd/>
                  <a:tailEnd/>
                </a:ln>
                <a:effectLst/>
              </p:spPr>
              <p:txBody>
                <a:bodyPr wrap="none"/>
                <a:lstStyle/>
                <a:p>
                  <a:endParaRPr lang="uk-UA"/>
                </a:p>
              </p:txBody>
            </p:sp>
          </p:grpSp>
          <p:grpSp>
            <p:nvGrpSpPr>
              <p:cNvPr id="59424" name="Group 82"/>
              <p:cNvGrpSpPr>
                <a:grpSpLocks/>
              </p:cNvGrpSpPr>
              <p:nvPr/>
            </p:nvGrpSpPr>
            <p:grpSpPr bwMode="auto">
              <a:xfrm>
                <a:off x="1747" y="3847"/>
                <a:ext cx="880" cy="824"/>
                <a:chOff x="1747" y="3847"/>
                <a:chExt cx="880" cy="824"/>
              </a:xfrm>
            </p:grpSpPr>
            <p:sp>
              <p:nvSpPr>
                <p:cNvPr id="59452" name="Rectangle 83"/>
                <p:cNvSpPr>
                  <a:spLocks noChangeArrowheads="1"/>
                </p:cNvSpPr>
                <p:nvPr/>
              </p:nvSpPr>
              <p:spPr bwMode="auto">
                <a:xfrm>
                  <a:off x="1790" y="3847"/>
                  <a:ext cx="794" cy="824"/>
                </a:xfrm>
                <a:prstGeom prst="rect">
                  <a:avLst/>
                </a:prstGeom>
                <a:noFill/>
                <a:ln w="9525">
                  <a:noFill/>
                  <a:miter lim="800000"/>
                  <a:headEnd/>
                  <a:tailEnd/>
                </a:ln>
                <a:effectLst/>
              </p:spPr>
              <p:txBody>
                <a:bodyPr/>
                <a:lstStyle/>
                <a:p>
                  <a:r>
                    <a:rPr lang="ru-RU" sz="1400">
                      <a:solidFill>
                        <a:schemeClr val="folHlink"/>
                      </a:solidFill>
                      <a:latin typeface="Times New Roman" pitchFamily="18" charset="0"/>
                      <a:cs typeface="Times New Roman" pitchFamily="18" charset="0"/>
                    </a:rPr>
                    <a:t>Тропическая Африка и Азия</a:t>
                  </a:r>
                  <a:endParaRPr lang="ru-RU" sz="1000">
                    <a:solidFill>
                      <a:schemeClr val="folHlink"/>
                    </a:solidFill>
                    <a:latin typeface="Times New Roman" pitchFamily="18" charset="0"/>
                    <a:cs typeface="Times New Roman" pitchFamily="18" charset="0"/>
                  </a:endParaRPr>
                </a:p>
                <a:p>
                  <a:pPr eaLnBrk="0" hangingPunct="0"/>
                  <a:endParaRPr lang="ru-RU">
                    <a:solidFill>
                      <a:schemeClr val="folHlink"/>
                    </a:solidFill>
                    <a:latin typeface="Times New Roman" pitchFamily="18" charset="0"/>
                  </a:endParaRPr>
                </a:p>
              </p:txBody>
            </p:sp>
            <p:sp>
              <p:nvSpPr>
                <p:cNvPr id="59453" name="Rectangle 84"/>
                <p:cNvSpPr>
                  <a:spLocks noChangeArrowheads="1"/>
                </p:cNvSpPr>
                <p:nvPr/>
              </p:nvSpPr>
              <p:spPr bwMode="auto">
                <a:xfrm>
                  <a:off x="1747" y="3847"/>
                  <a:ext cx="880" cy="824"/>
                </a:xfrm>
                <a:prstGeom prst="rect">
                  <a:avLst/>
                </a:prstGeom>
                <a:noFill/>
                <a:ln w="7">
                  <a:solidFill>
                    <a:srgbClr val="A0A0A0"/>
                  </a:solidFill>
                  <a:miter lim="800000"/>
                  <a:headEnd/>
                  <a:tailEnd/>
                </a:ln>
                <a:effectLst/>
              </p:spPr>
              <p:txBody>
                <a:bodyPr wrap="none"/>
                <a:lstStyle/>
                <a:p>
                  <a:endParaRPr lang="uk-UA"/>
                </a:p>
              </p:txBody>
            </p:sp>
          </p:grpSp>
          <p:grpSp>
            <p:nvGrpSpPr>
              <p:cNvPr id="59425" name="Group 85"/>
              <p:cNvGrpSpPr>
                <a:grpSpLocks/>
              </p:cNvGrpSpPr>
              <p:nvPr/>
            </p:nvGrpSpPr>
            <p:grpSpPr bwMode="auto">
              <a:xfrm>
                <a:off x="2627" y="3847"/>
                <a:ext cx="823" cy="824"/>
                <a:chOff x="2627" y="3847"/>
                <a:chExt cx="823" cy="824"/>
              </a:xfrm>
            </p:grpSpPr>
            <p:sp>
              <p:nvSpPr>
                <p:cNvPr id="59450" name="Rectangle 86"/>
                <p:cNvSpPr>
                  <a:spLocks noChangeArrowheads="1"/>
                </p:cNvSpPr>
                <p:nvPr/>
              </p:nvSpPr>
              <p:spPr bwMode="auto">
                <a:xfrm>
                  <a:off x="2670" y="3847"/>
                  <a:ext cx="737" cy="824"/>
                </a:xfrm>
                <a:prstGeom prst="rect">
                  <a:avLst/>
                </a:prstGeom>
                <a:noFill/>
                <a:ln w="9525">
                  <a:noFill/>
                  <a:miter lim="800000"/>
                  <a:headEnd/>
                  <a:tailEnd/>
                </a:ln>
                <a:effectLst/>
              </p:spPr>
              <p:txBody>
                <a:bodyPr/>
                <a:lstStyle/>
                <a:p>
                  <a:r>
                    <a:rPr lang="ru-RU" sz="1400">
                      <a:solidFill>
                        <a:schemeClr val="folHlink"/>
                      </a:solidFill>
                      <a:latin typeface="Times New Roman" pitchFamily="18" charset="0"/>
                      <a:cs typeface="Times New Roman" pitchFamily="18" charset="0"/>
                    </a:rPr>
                    <a:t>Проглатывание</a:t>
                  </a:r>
                  <a:r>
                    <a:rPr lang="en-US" sz="1400">
                      <a:solidFill>
                        <a:schemeClr val="folHlink"/>
                      </a:solidFill>
                      <a:latin typeface="Times New Roman" pitchFamily="18" charset="0"/>
                      <a:cs typeface="Times New Roman" pitchFamily="18" charset="0"/>
                    </a:rPr>
                    <a:t> </a:t>
                  </a:r>
                  <a:r>
                    <a:rPr lang="ru-RU" sz="1400">
                      <a:solidFill>
                        <a:schemeClr val="folHlink"/>
                      </a:solidFill>
                      <a:latin typeface="Times New Roman" pitchFamily="18" charset="0"/>
                      <a:cs typeface="Times New Roman" pitchFamily="18" charset="0"/>
                    </a:rPr>
                    <a:t>циклопов</a:t>
                  </a:r>
                  <a:r>
                    <a:rPr lang="en-US" sz="1400">
                      <a:solidFill>
                        <a:schemeClr val="folHlink"/>
                      </a:solidFill>
                      <a:latin typeface="Times New Roman" pitchFamily="18" charset="0"/>
                      <a:cs typeface="Times New Roman" pitchFamily="18" charset="0"/>
                    </a:rPr>
                    <a:t> </a:t>
                  </a:r>
                  <a:r>
                    <a:rPr lang="ru-RU" sz="1400">
                      <a:solidFill>
                        <a:schemeClr val="folHlink"/>
                      </a:solidFill>
                      <a:latin typeface="Times New Roman" pitchFamily="18" charset="0"/>
                      <a:cs typeface="Times New Roman" pitchFamily="18" charset="0"/>
                    </a:rPr>
                    <a:t>с водой</a:t>
                  </a:r>
                  <a:endParaRPr lang="ru-RU" sz="1000">
                    <a:solidFill>
                      <a:schemeClr val="folHlink"/>
                    </a:solidFill>
                    <a:latin typeface="Times New Roman" pitchFamily="18" charset="0"/>
                    <a:cs typeface="Times New Roman" pitchFamily="18" charset="0"/>
                  </a:endParaRPr>
                </a:p>
                <a:p>
                  <a:pPr eaLnBrk="0" hangingPunct="0"/>
                  <a:endParaRPr lang="ru-RU">
                    <a:solidFill>
                      <a:schemeClr val="folHlink"/>
                    </a:solidFill>
                    <a:latin typeface="Times New Roman" pitchFamily="18" charset="0"/>
                  </a:endParaRPr>
                </a:p>
              </p:txBody>
            </p:sp>
            <p:sp>
              <p:nvSpPr>
                <p:cNvPr id="59451" name="Rectangle 87"/>
                <p:cNvSpPr>
                  <a:spLocks noChangeArrowheads="1"/>
                </p:cNvSpPr>
                <p:nvPr/>
              </p:nvSpPr>
              <p:spPr bwMode="auto">
                <a:xfrm>
                  <a:off x="2627" y="3847"/>
                  <a:ext cx="823" cy="824"/>
                </a:xfrm>
                <a:prstGeom prst="rect">
                  <a:avLst/>
                </a:prstGeom>
                <a:noFill/>
                <a:ln w="7">
                  <a:solidFill>
                    <a:srgbClr val="A0A0A0"/>
                  </a:solidFill>
                  <a:miter lim="800000"/>
                  <a:headEnd/>
                  <a:tailEnd/>
                </a:ln>
                <a:effectLst/>
              </p:spPr>
              <p:txBody>
                <a:bodyPr wrap="none"/>
                <a:lstStyle/>
                <a:p>
                  <a:endParaRPr lang="uk-UA"/>
                </a:p>
              </p:txBody>
            </p:sp>
          </p:grpSp>
          <p:grpSp>
            <p:nvGrpSpPr>
              <p:cNvPr id="59426" name="Group 88"/>
              <p:cNvGrpSpPr>
                <a:grpSpLocks/>
              </p:cNvGrpSpPr>
              <p:nvPr/>
            </p:nvGrpSpPr>
            <p:grpSpPr bwMode="auto">
              <a:xfrm>
                <a:off x="3450" y="3847"/>
                <a:ext cx="1909" cy="824"/>
                <a:chOff x="3450" y="3847"/>
                <a:chExt cx="1909" cy="824"/>
              </a:xfrm>
            </p:grpSpPr>
            <p:sp>
              <p:nvSpPr>
                <p:cNvPr id="59448" name="Rectangle 89"/>
                <p:cNvSpPr>
                  <a:spLocks noChangeArrowheads="1"/>
                </p:cNvSpPr>
                <p:nvPr/>
              </p:nvSpPr>
              <p:spPr bwMode="auto">
                <a:xfrm>
                  <a:off x="3493" y="3847"/>
                  <a:ext cx="1823" cy="824"/>
                </a:xfrm>
                <a:prstGeom prst="rect">
                  <a:avLst/>
                </a:prstGeom>
                <a:noFill/>
                <a:ln w="9525">
                  <a:noFill/>
                  <a:miter lim="800000"/>
                  <a:headEnd/>
                  <a:tailEnd/>
                </a:ln>
                <a:effectLst/>
              </p:spPr>
              <p:txBody>
                <a:bodyPr/>
                <a:lstStyle/>
                <a:p>
                  <a:r>
                    <a:rPr lang="ru-RU" sz="1400">
                      <a:solidFill>
                        <a:schemeClr val="folHlink"/>
                      </a:solidFill>
                      <a:latin typeface="Times New Roman" pitchFamily="18" charset="0"/>
                      <a:cs typeface="Times New Roman" pitchFamily="18" charset="0"/>
                    </a:rPr>
                    <a:t>Воспаление</a:t>
                  </a:r>
                  <a:r>
                    <a:rPr lang="en-US" sz="1400">
                      <a:solidFill>
                        <a:schemeClr val="folHlink"/>
                      </a:solidFill>
                      <a:latin typeface="Times New Roman" pitchFamily="18" charset="0"/>
                      <a:cs typeface="Times New Roman" pitchFamily="18" charset="0"/>
                    </a:rPr>
                    <a:t>, </a:t>
                  </a:r>
                  <a:r>
                    <a:rPr lang="ru-RU" sz="1400">
                      <a:solidFill>
                        <a:schemeClr val="folHlink"/>
                      </a:solidFill>
                      <a:latin typeface="Times New Roman" pitchFamily="18" charset="0"/>
                      <a:cs typeface="Times New Roman" pitchFamily="18" charset="0"/>
                    </a:rPr>
                    <a:t>образование пузырей и язв кожи</a:t>
                  </a:r>
                  <a:r>
                    <a:rPr lang="en-US" sz="1400">
                      <a:solidFill>
                        <a:schemeClr val="folHlink"/>
                      </a:solidFill>
                      <a:latin typeface="Times New Roman" pitchFamily="18" charset="0"/>
                      <a:cs typeface="Times New Roman" pitchFamily="18" charset="0"/>
                    </a:rPr>
                    <a:t>; </a:t>
                  </a:r>
                  <a:r>
                    <a:rPr lang="ru-RU" sz="1400">
                      <a:solidFill>
                        <a:schemeClr val="folHlink"/>
                      </a:solidFill>
                      <a:latin typeface="Times New Roman" pitchFamily="18" charset="0"/>
                      <a:cs typeface="Times New Roman" pitchFamily="18" charset="0"/>
                    </a:rPr>
                    <a:t>зуд папул</a:t>
                  </a:r>
                  <a:endParaRPr lang="ru-RU" sz="1000">
                    <a:solidFill>
                      <a:schemeClr val="folHlink"/>
                    </a:solidFill>
                    <a:latin typeface="Times New Roman" pitchFamily="18" charset="0"/>
                    <a:cs typeface="Times New Roman" pitchFamily="18" charset="0"/>
                  </a:endParaRPr>
                </a:p>
                <a:p>
                  <a:pPr eaLnBrk="0" hangingPunct="0"/>
                  <a:endParaRPr lang="ru-RU">
                    <a:solidFill>
                      <a:schemeClr val="folHlink"/>
                    </a:solidFill>
                    <a:latin typeface="Times New Roman" pitchFamily="18" charset="0"/>
                  </a:endParaRPr>
                </a:p>
              </p:txBody>
            </p:sp>
            <p:sp>
              <p:nvSpPr>
                <p:cNvPr id="59449" name="Rectangle 90"/>
                <p:cNvSpPr>
                  <a:spLocks noChangeArrowheads="1"/>
                </p:cNvSpPr>
                <p:nvPr/>
              </p:nvSpPr>
              <p:spPr bwMode="auto">
                <a:xfrm>
                  <a:off x="3450" y="3847"/>
                  <a:ext cx="1909" cy="824"/>
                </a:xfrm>
                <a:prstGeom prst="rect">
                  <a:avLst/>
                </a:prstGeom>
                <a:noFill/>
                <a:ln w="7">
                  <a:solidFill>
                    <a:srgbClr val="A0A0A0"/>
                  </a:solidFill>
                  <a:miter lim="800000"/>
                  <a:headEnd/>
                  <a:tailEnd/>
                </a:ln>
                <a:effectLst/>
              </p:spPr>
              <p:txBody>
                <a:bodyPr wrap="none"/>
                <a:lstStyle/>
                <a:p>
                  <a:endParaRPr lang="uk-UA"/>
                </a:p>
              </p:txBody>
            </p:sp>
          </p:grpSp>
          <p:grpSp>
            <p:nvGrpSpPr>
              <p:cNvPr id="59427" name="Group 91"/>
              <p:cNvGrpSpPr>
                <a:grpSpLocks/>
              </p:cNvGrpSpPr>
              <p:nvPr/>
            </p:nvGrpSpPr>
            <p:grpSpPr bwMode="auto">
              <a:xfrm>
                <a:off x="5359" y="3847"/>
                <a:ext cx="1072" cy="824"/>
                <a:chOff x="5359" y="3847"/>
                <a:chExt cx="1072" cy="824"/>
              </a:xfrm>
            </p:grpSpPr>
            <p:sp>
              <p:nvSpPr>
                <p:cNvPr id="59446" name="Rectangle 92"/>
                <p:cNvSpPr>
                  <a:spLocks noChangeArrowheads="1"/>
                </p:cNvSpPr>
                <p:nvPr/>
              </p:nvSpPr>
              <p:spPr bwMode="auto">
                <a:xfrm>
                  <a:off x="5402" y="3847"/>
                  <a:ext cx="986" cy="824"/>
                </a:xfrm>
                <a:prstGeom prst="rect">
                  <a:avLst/>
                </a:prstGeom>
                <a:noFill/>
                <a:ln w="9525">
                  <a:noFill/>
                  <a:miter lim="800000"/>
                  <a:headEnd/>
                  <a:tailEnd/>
                </a:ln>
                <a:effectLst/>
              </p:spPr>
              <p:txBody>
                <a:bodyPr/>
                <a:lstStyle/>
                <a:p>
                  <a:r>
                    <a:rPr lang="ru-RU" sz="1400">
                      <a:solidFill>
                        <a:schemeClr val="folHlink"/>
                      </a:solidFill>
                      <a:latin typeface="Times New Roman" pitchFamily="18" charset="0"/>
                      <a:cs typeface="Times New Roman" pitchFamily="18" charset="0"/>
                    </a:rPr>
                    <a:t>Клинически </a:t>
                  </a:r>
                  <a:r>
                    <a:rPr lang="en-US" sz="1400">
                      <a:solidFill>
                        <a:schemeClr val="folHlink"/>
                      </a:solidFill>
                      <a:latin typeface="Times New Roman" pitchFamily="18" charset="0"/>
                      <a:cs typeface="Times New Roman" pitchFamily="18" charset="0"/>
                    </a:rPr>
                    <a:t>(</a:t>
                  </a:r>
                  <a:r>
                    <a:rPr lang="ru-RU" sz="1400">
                      <a:solidFill>
                        <a:schemeClr val="folHlink"/>
                      </a:solidFill>
                      <a:latin typeface="Times New Roman" pitchFamily="18" charset="0"/>
                      <a:cs typeface="Times New Roman" pitchFamily="18" charset="0"/>
                    </a:rPr>
                    <a:t>головка гельминта в язве кожи)</a:t>
                  </a:r>
                  <a:endParaRPr lang="ru-RU" sz="1000">
                    <a:solidFill>
                      <a:schemeClr val="folHlink"/>
                    </a:solidFill>
                    <a:latin typeface="Times New Roman" pitchFamily="18" charset="0"/>
                    <a:cs typeface="Times New Roman" pitchFamily="18" charset="0"/>
                  </a:endParaRPr>
                </a:p>
                <a:p>
                  <a:pPr eaLnBrk="0" hangingPunct="0"/>
                  <a:endParaRPr lang="ru-RU">
                    <a:solidFill>
                      <a:schemeClr val="folHlink"/>
                    </a:solidFill>
                    <a:latin typeface="Times New Roman" pitchFamily="18" charset="0"/>
                  </a:endParaRPr>
                </a:p>
              </p:txBody>
            </p:sp>
            <p:sp>
              <p:nvSpPr>
                <p:cNvPr id="59447" name="Rectangle 93"/>
                <p:cNvSpPr>
                  <a:spLocks noChangeArrowheads="1"/>
                </p:cNvSpPr>
                <p:nvPr/>
              </p:nvSpPr>
              <p:spPr bwMode="auto">
                <a:xfrm>
                  <a:off x="5359" y="3847"/>
                  <a:ext cx="1072" cy="824"/>
                </a:xfrm>
                <a:prstGeom prst="rect">
                  <a:avLst/>
                </a:prstGeom>
                <a:noFill/>
                <a:ln w="7">
                  <a:solidFill>
                    <a:srgbClr val="A0A0A0"/>
                  </a:solidFill>
                  <a:miter lim="800000"/>
                  <a:headEnd/>
                  <a:tailEnd/>
                </a:ln>
                <a:effectLst/>
              </p:spPr>
              <p:txBody>
                <a:bodyPr wrap="none"/>
                <a:lstStyle/>
                <a:p>
                  <a:endParaRPr lang="uk-UA"/>
                </a:p>
              </p:txBody>
            </p:sp>
          </p:grpSp>
          <p:grpSp>
            <p:nvGrpSpPr>
              <p:cNvPr id="59428" name="Group 94"/>
              <p:cNvGrpSpPr>
                <a:grpSpLocks/>
              </p:cNvGrpSpPr>
              <p:nvPr/>
            </p:nvGrpSpPr>
            <p:grpSpPr bwMode="auto">
              <a:xfrm>
                <a:off x="0" y="4671"/>
                <a:ext cx="810" cy="556"/>
                <a:chOff x="0" y="4671"/>
                <a:chExt cx="810" cy="556"/>
              </a:xfrm>
            </p:grpSpPr>
            <p:sp>
              <p:nvSpPr>
                <p:cNvPr id="59444" name="Rectangle 95"/>
                <p:cNvSpPr>
                  <a:spLocks noChangeArrowheads="1"/>
                </p:cNvSpPr>
                <p:nvPr/>
              </p:nvSpPr>
              <p:spPr bwMode="auto">
                <a:xfrm>
                  <a:off x="43" y="4671"/>
                  <a:ext cx="724" cy="556"/>
                </a:xfrm>
                <a:prstGeom prst="rect">
                  <a:avLst/>
                </a:prstGeom>
                <a:noFill/>
                <a:ln w="9525">
                  <a:noFill/>
                  <a:miter lim="800000"/>
                  <a:headEnd/>
                  <a:tailEnd/>
                </a:ln>
                <a:effectLst/>
              </p:spPr>
              <p:txBody>
                <a:bodyPr/>
                <a:lstStyle/>
                <a:p>
                  <a:r>
                    <a:rPr lang="en-US" sz="1400" b="1" i="1">
                      <a:solidFill>
                        <a:schemeClr val="folHlink"/>
                      </a:solidFill>
                      <a:latin typeface="Times New Roman" pitchFamily="18" charset="0"/>
                      <a:cs typeface="Times New Roman" pitchFamily="18" charset="0"/>
                    </a:rPr>
                    <a:t>Toxocara canis</a:t>
                  </a:r>
                  <a:endParaRPr lang="ru-RU" sz="1000">
                    <a:solidFill>
                      <a:schemeClr val="folHlink"/>
                    </a:solidFill>
                    <a:latin typeface="Times New Roman" pitchFamily="18" charset="0"/>
                    <a:cs typeface="Times New Roman" pitchFamily="18" charset="0"/>
                  </a:endParaRPr>
                </a:p>
                <a:p>
                  <a:pPr eaLnBrk="0" hangingPunct="0"/>
                  <a:endParaRPr lang="ru-RU">
                    <a:solidFill>
                      <a:schemeClr val="folHlink"/>
                    </a:solidFill>
                    <a:latin typeface="Times New Roman" pitchFamily="18" charset="0"/>
                  </a:endParaRPr>
                </a:p>
              </p:txBody>
            </p:sp>
            <p:sp>
              <p:nvSpPr>
                <p:cNvPr id="59445" name="Rectangle 96"/>
                <p:cNvSpPr>
                  <a:spLocks noChangeArrowheads="1"/>
                </p:cNvSpPr>
                <p:nvPr/>
              </p:nvSpPr>
              <p:spPr bwMode="auto">
                <a:xfrm>
                  <a:off x="0" y="4671"/>
                  <a:ext cx="810" cy="556"/>
                </a:xfrm>
                <a:prstGeom prst="rect">
                  <a:avLst/>
                </a:prstGeom>
                <a:noFill/>
                <a:ln w="7">
                  <a:solidFill>
                    <a:srgbClr val="A0A0A0"/>
                  </a:solidFill>
                  <a:miter lim="800000"/>
                  <a:headEnd/>
                  <a:tailEnd/>
                </a:ln>
                <a:effectLst/>
              </p:spPr>
              <p:txBody>
                <a:bodyPr wrap="none"/>
                <a:lstStyle/>
                <a:p>
                  <a:endParaRPr lang="uk-UA"/>
                </a:p>
              </p:txBody>
            </p:sp>
          </p:grpSp>
          <p:grpSp>
            <p:nvGrpSpPr>
              <p:cNvPr id="59429" name="Group 97"/>
              <p:cNvGrpSpPr>
                <a:grpSpLocks/>
              </p:cNvGrpSpPr>
              <p:nvPr/>
            </p:nvGrpSpPr>
            <p:grpSpPr bwMode="auto">
              <a:xfrm>
                <a:off x="810" y="4671"/>
                <a:ext cx="937" cy="556"/>
                <a:chOff x="810" y="4671"/>
                <a:chExt cx="937" cy="556"/>
              </a:xfrm>
            </p:grpSpPr>
            <p:sp>
              <p:nvSpPr>
                <p:cNvPr id="59442" name="Rectangle 98"/>
                <p:cNvSpPr>
                  <a:spLocks noChangeArrowheads="1"/>
                </p:cNvSpPr>
                <p:nvPr/>
              </p:nvSpPr>
              <p:spPr bwMode="auto">
                <a:xfrm>
                  <a:off x="853" y="4671"/>
                  <a:ext cx="851" cy="556"/>
                </a:xfrm>
                <a:prstGeom prst="rect">
                  <a:avLst/>
                </a:prstGeom>
                <a:noFill/>
                <a:ln w="9525">
                  <a:noFill/>
                  <a:miter lim="800000"/>
                  <a:headEnd/>
                  <a:tailEnd/>
                </a:ln>
                <a:effectLst/>
              </p:spPr>
              <p:txBody>
                <a:bodyPr/>
                <a:lstStyle/>
                <a:p>
                  <a:r>
                    <a:rPr lang="en-US" sz="1400">
                      <a:solidFill>
                        <a:schemeClr val="folHlink"/>
                      </a:solidFill>
                      <a:latin typeface="Times New Roman" pitchFamily="18" charset="0"/>
                      <a:cs typeface="Times New Roman" pitchFamily="18" charset="0"/>
                    </a:rPr>
                    <a:t>Visceral larva migrans</a:t>
                  </a:r>
                  <a:endParaRPr lang="ru-RU" sz="1000">
                    <a:solidFill>
                      <a:schemeClr val="folHlink"/>
                    </a:solidFill>
                    <a:latin typeface="Times New Roman" pitchFamily="18" charset="0"/>
                    <a:cs typeface="Times New Roman" pitchFamily="18" charset="0"/>
                  </a:endParaRPr>
                </a:p>
                <a:p>
                  <a:pPr eaLnBrk="0" hangingPunct="0"/>
                  <a:endParaRPr lang="ru-RU">
                    <a:solidFill>
                      <a:schemeClr val="folHlink"/>
                    </a:solidFill>
                    <a:latin typeface="Times New Roman" pitchFamily="18" charset="0"/>
                  </a:endParaRPr>
                </a:p>
              </p:txBody>
            </p:sp>
            <p:sp>
              <p:nvSpPr>
                <p:cNvPr id="59443" name="Rectangle 99"/>
                <p:cNvSpPr>
                  <a:spLocks noChangeArrowheads="1"/>
                </p:cNvSpPr>
                <p:nvPr/>
              </p:nvSpPr>
              <p:spPr bwMode="auto">
                <a:xfrm>
                  <a:off x="810" y="4671"/>
                  <a:ext cx="937" cy="556"/>
                </a:xfrm>
                <a:prstGeom prst="rect">
                  <a:avLst/>
                </a:prstGeom>
                <a:noFill/>
                <a:ln w="7">
                  <a:solidFill>
                    <a:srgbClr val="A0A0A0"/>
                  </a:solidFill>
                  <a:miter lim="800000"/>
                  <a:headEnd/>
                  <a:tailEnd/>
                </a:ln>
                <a:effectLst/>
              </p:spPr>
              <p:txBody>
                <a:bodyPr wrap="none"/>
                <a:lstStyle/>
                <a:p>
                  <a:endParaRPr lang="uk-UA"/>
                </a:p>
              </p:txBody>
            </p:sp>
          </p:grpSp>
          <p:grpSp>
            <p:nvGrpSpPr>
              <p:cNvPr id="59430" name="Group 100"/>
              <p:cNvGrpSpPr>
                <a:grpSpLocks/>
              </p:cNvGrpSpPr>
              <p:nvPr/>
            </p:nvGrpSpPr>
            <p:grpSpPr bwMode="auto">
              <a:xfrm>
                <a:off x="1747" y="4671"/>
                <a:ext cx="880" cy="556"/>
                <a:chOff x="1747" y="4671"/>
                <a:chExt cx="880" cy="556"/>
              </a:xfrm>
            </p:grpSpPr>
            <p:sp>
              <p:nvSpPr>
                <p:cNvPr id="59440" name="Rectangle 101"/>
                <p:cNvSpPr>
                  <a:spLocks noChangeArrowheads="1"/>
                </p:cNvSpPr>
                <p:nvPr/>
              </p:nvSpPr>
              <p:spPr bwMode="auto">
                <a:xfrm>
                  <a:off x="1790" y="4671"/>
                  <a:ext cx="794" cy="556"/>
                </a:xfrm>
                <a:prstGeom prst="rect">
                  <a:avLst/>
                </a:prstGeom>
                <a:noFill/>
                <a:ln w="9525">
                  <a:noFill/>
                  <a:miter lim="800000"/>
                  <a:headEnd/>
                  <a:tailEnd/>
                </a:ln>
                <a:effectLst/>
              </p:spPr>
              <p:txBody>
                <a:bodyPr bIns="0"/>
                <a:lstStyle/>
                <a:p>
                  <a:r>
                    <a:rPr lang="ru-RU" sz="1400" b="1">
                      <a:solidFill>
                        <a:schemeClr val="folHlink"/>
                      </a:solidFill>
                      <a:latin typeface="Times New Roman" pitchFamily="18" charset="0"/>
                      <a:cs typeface="Times New Roman" pitchFamily="18" charset="0"/>
                    </a:rPr>
                    <a:t>Повсеместное</a:t>
                  </a:r>
                  <a:endParaRPr lang="en-US">
                    <a:solidFill>
                      <a:schemeClr val="folHlink"/>
                    </a:solidFill>
                    <a:latin typeface="Times New Roman" pitchFamily="18" charset="0"/>
                  </a:endParaRPr>
                </a:p>
              </p:txBody>
            </p:sp>
            <p:sp>
              <p:nvSpPr>
                <p:cNvPr id="59441" name="Rectangle 102"/>
                <p:cNvSpPr>
                  <a:spLocks noChangeArrowheads="1"/>
                </p:cNvSpPr>
                <p:nvPr/>
              </p:nvSpPr>
              <p:spPr bwMode="auto">
                <a:xfrm>
                  <a:off x="1747" y="4671"/>
                  <a:ext cx="880" cy="556"/>
                </a:xfrm>
                <a:prstGeom prst="rect">
                  <a:avLst/>
                </a:prstGeom>
                <a:noFill/>
                <a:ln w="7">
                  <a:solidFill>
                    <a:srgbClr val="A0A0A0"/>
                  </a:solidFill>
                  <a:miter lim="800000"/>
                  <a:headEnd/>
                  <a:tailEnd/>
                </a:ln>
                <a:effectLst/>
              </p:spPr>
              <p:txBody>
                <a:bodyPr wrap="none"/>
                <a:lstStyle/>
                <a:p>
                  <a:endParaRPr lang="uk-UA"/>
                </a:p>
              </p:txBody>
            </p:sp>
          </p:grpSp>
          <p:grpSp>
            <p:nvGrpSpPr>
              <p:cNvPr id="59431" name="Group 103"/>
              <p:cNvGrpSpPr>
                <a:grpSpLocks/>
              </p:cNvGrpSpPr>
              <p:nvPr/>
            </p:nvGrpSpPr>
            <p:grpSpPr bwMode="auto">
              <a:xfrm>
                <a:off x="2627" y="4671"/>
                <a:ext cx="823" cy="556"/>
                <a:chOff x="2627" y="4671"/>
                <a:chExt cx="823" cy="556"/>
              </a:xfrm>
            </p:grpSpPr>
            <p:sp>
              <p:nvSpPr>
                <p:cNvPr id="59438" name="Rectangle 104"/>
                <p:cNvSpPr>
                  <a:spLocks noChangeArrowheads="1"/>
                </p:cNvSpPr>
                <p:nvPr/>
              </p:nvSpPr>
              <p:spPr bwMode="auto">
                <a:xfrm>
                  <a:off x="2670" y="4671"/>
                  <a:ext cx="737" cy="556"/>
                </a:xfrm>
                <a:prstGeom prst="rect">
                  <a:avLst/>
                </a:prstGeom>
                <a:noFill/>
                <a:ln w="9525">
                  <a:noFill/>
                  <a:miter lim="800000"/>
                  <a:headEnd/>
                  <a:tailEnd/>
                </a:ln>
                <a:effectLst/>
              </p:spPr>
              <p:txBody>
                <a:bodyPr/>
                <a:lstStyle/>
                <a:p>
                  <a:endParaRPr lang="ru-RU">
                    <a:solidFill>
                      <a:schemeClr val="folHlink"/>
                    </a:solidFill>
                  </a:endParaRPr>
                </a:p>
              </p:txBody>
            </p:sp>
            <p:sp>
              <p:nvSpPr>
                <p:cNvPr id="59439" name="Rectangle 105"/>
                <p:cNvSpPr>
                  <a:spLocks noChangeArrowheads="1"/>
                </p:cNvSpPr>
                <p:nvPr/>
              </p:nvSpPr>
              <p:spPr bwMode="auto">
                <a:xfrm>
                  <a:off x="2627" y="4671"/>
                  <a:ext cx="823" cy="556"/>
                </a:xfrm>
                <a:prstGeom prst="rect">
                  <a:avLst/>
                </a:prstGeom>
                <a:noFill/>
                <a:ln w="7">
                  <a:solidFill>
                    <a:srgbClr val="A0A0A0"/>
                  </a:solidFill>
                  <a:miter lim="800000"/>
                  <a:headEnd/>
                  <a:tailEnd/>
                </a:ln>
                <a:effectLst/>
              </p:spPr>
              <p:txBody>
                <a:bodyPr wrap="none"/>
                <a:lstStyle/>
                <a:p>
                  <a:endParaRPr lang="uk-UA"/>
                </a:p>
              </p:txBody>
            </p:sp>
          </p:grpSp>
          <p:grpSp>
            <p:nvGrpSpPr>
              <p:cNvPr id="59432" name="Group 106"/>
              <p:cNvGrpSpPr>
                <a:grpSpLocks/>
              </p:cNvGrpSpPr>
              <p:nvPr/>
            </p:nvGrpSpPr>
            <p:grpSpPr bwMode="auto">
              <a:xfrm>
                <a:off x="3450" y="4671"/>
                <a:ext cx="1909" cy="556"/>
                <a:chOff x="3450" y="4671"/>
                <a:chExt cx="1909" cy="556"/>
              </a:xfrm>
            </p:grpSpPr>
            <p:sp>
              <p:nvSpPr>
                <p:cNvPr id="59436" name="Rectangle 107"/>
                <p:cNvSpPr>
                  <a:spLocks noChangeArrowheads="1"/>
                </p:cNvSpPr>
                <p:nvPr/>
              </p:nvSpPr>
              <p:spPr bwMode="auto">
                <a:xfrm>
                  <a:off x="3493" y="4671"/>
                  <a:ext cx="1823" cy="556"/>
                </a:xfrm>
                <a:prstGeom prst="rect">
                  <a:avLst/>
                </a:prstGeom>
                <a:noFill/>
                <a:ln w="9525">
                  <a:noFill/>
                  <a:miter lim="800000"/>
                  <a:headEnd/>
                  <a:tailEnd/>
                </a:ln>
                <a:effectLst/>
              </p:spPr>
              <p:txBody>
                <a:bodyPr/>
                <a:lstStyle/>
                <a:p>
                  <a:r>
                    <a:rPr lang="ru-RU" sz="1400">
                      <a:solidFill>
                        <a:schemeClr val="folHlink"/>
                      </a:solidFill>
                    </a:rPr>
                    <a:t>Повышение температуры</a:t>
                  </a:r>
                  <a:r>
                    <a:rPr lang="en-US" sz="1400">
                      <a:solidFill>
                        <a:schemeClr val="folHlink"/>
                      </a:solidFill>
                    </a:rPr>
                    <a:t>, </a:t>
                  </a:r>
                  <a:r>
                    <a:rPr lang="ru-RU" sz="1400">
                      <a:solidFill>
                        <a:schemeClr val="folHlink"/>
                      </a:solidFill>
                    </a:rPr>
                    <a:t>гепатоспленомегалия</a:t>
                  </a:r>
                  <a:r>
                    <a:rPr lang="en-US" sz="1400">
                      <a:solidFill>
                        <a:schemeClr val="folHlink"/>
                      </a:solidFill>
                    </a:rPr>
                    <a:t>, </a:t>
                  </a:r>
                  <a:r>
                    <a:rPr lang="ru-RU" sz="1400">
                      <a:solidFill>
                        <a:schemeClr val="folHlink"/>
                      </a:solidFill>
                    </a:rPr>
                    <a:t>эозинофилия</a:t>
                  </a:r>
                  <a:endParaRPr lang="ru-RU" sz="1000">
                    <a:solidFill>
                      <a:schemeClr val="folHlink"/>
                    </a:solidFill>
                    <a:latin typeface="Times New Roman" pitchFamily="18" charset="0"/>
                    <a:cs typeface="Times New Roman" pitchFamily="18" charset="0"/>
                  </a:endParaRPr>
                </a:p>
                <a:p>
                  <a:pPr eaLnBrk="0" hangingPunct="0"/>
                  <a:endParaRPr lang="ru-RU">
                    <a:solidFill>
                      <a:schemeClr val="folHlink"/>
                    </a:solidFill>
                    <a:latin typeface="Times New Roman" pitchFamily="18" charset="0"/>
                  </a:endParaRPr>
                </a:p>
              </p:txBody>
            </p:sp>
            <p:sp>
              <p:nvSpPr>
                <p:cNvPr id="59437" name="Rectangle 108"/>
                <p:cNvSpPr>
                  <a:spLocks noChangeArrowheads="1"/>
                </p:cNvSpPr>
                <p:nvPr/>
              </p:nvSpPr>
              <p:spPr bwMode="auto">
                <a:xfrm>
                  <a:off x="3450" y="4671"/>
                  <a:ext cx="1909" cy="556"/>
                </a:xfrm>
                <a:prstGeom prst="rect">
                  <a:avLst/>
                </a:prstGeom>
                <a:noFill/>
                <a:ln w="7">
                  <a:solidFill>
                    <a:srgbClr val="A0A0A0"/>
                  </a:solidFill>
                  <a:miter lim="800000"/>
                  <a:headEnd/>
                  <a:tailEnd/>
                </a:ln>
                <a:effectLst/>
              </p:spPr>
              <p:txBody>
                <a:bodyPr wrap="none"/>
                <a:lstStyle/>
                <a:p>
                  <a:endParaRPr lang="uk-UA"/>
                </a:p>
              </p:txBody>
            </p:sp>
          </p:grpSp>
          <p:grpSp>
            <p:nvGrpSpPr>
              <p:cNvPr id="59433" name="Group 109"/>
              <p:cNvGrpSpPr>
                <a:grpSpLocks/>
              </p:cNvGrpSpPr>
              <p:nvPr/>
            </p:nvGrpSpPr>
            <p:grpSpPr bwMode="auto">
              <a:xfrm>
                <a:off x="5359" y="4671"/>
                <a:ext cx="1072" cy="556"/>
                <a:chOff x="5359" y="4671"/>
                <a:chExt cx="1072" cy="556"/>
              </a:xfrm>
            </p:grpSpPr>
            <p:sp>
              <p:nvSpPr>
                <p:cNvPr id="59434" name="Rectangle 110"/>
                <p:cNvSpPr>
                  <a:spLocks noChangeArrowheads="1"/>
                </p:cNvSpPr>
                <p:nvPr/>
              </p:nvSpPr>
              <p:spPr bwMode="auto">
                <a:xfrm>
                  <a:off x="5402" y="4671"/>
                  <a:ext cx="986" cy="556"/>
                </a:xfrm>
                <a:prstGeom prst="rect">
                  <a:avLst/>
                </a:prstGeom>
                <a:noFill/>
                <a:ln w="9525">
                  <a:noFill/>
                  <a:miter lim="800000"/>
                  <a:headEnd/>
                  <a:tailEnd/>
                </a:ln>
                <a:effectLst/>
              </p:spPr>
              <p:txBody>
                <a:bodyPr/>
                <a:lstStyle/>
                <a:p>
                  <a:r>
                    <a:rPr lang="ru-RU" sz="1400">
                      <a:solidFill>
                        <a:schemeClr val="folHlink"/>
                      </a:solidFill>
                      <a:latin typeface="Times New Roman" pitchFamily="18" charset="0"/>
                      <a:cs typeface="Times New Roman" pitchFamily="18" charset="0"/>
                    </a:rPr>
                    <a:t>Клиническая и серологическая</a:t>
                  </a:r>
                  <a:endParaRPr lang="ru-RU" sz="1000">
                    <a:solidFill>
                      <a:schemeClr val="folHlink"/>
                    </a:solidFill>
                    <a:latin typeface="Times New Roman" pitchFamily="18" charset="0"/>
                    <a:cs typeface="Times New Roman" pitchFamily="18" charset="0"/>
                  </a:endParaRPr>
                </a:p>
                <a:p>
                  <a:pPr eaLnBrk="0" hangingPunct="0"/>
                  <a:endParaRPr lang="ru-RU">
                    <a:solidFill>
                      <a:schemeClr val="folHlink"/>
                    </a:solidFill>
                    <a:latin typeface="Times New Roman" pitchFamily="18" charset="0"/>
                  </a:endParaRPr>
                </a:p>
              </p:txBody>
            </p:sp>
            <p:sp>
              <p:nvSpPr>
                <p:cNvPr id="59435" name="Rectangle 111"/>
                <p:cNvSpPr>
                  <a:spLocks noChangeArrowheads="1"/>
                </p:cNvSpPr>
                <p:nvPr/>
              </p:nvSpPr>
              <p:spPr bwMode="auto">
                <a:xfrm>
                  <a:off x="5359" y="4671"/>
                  <a:ext cx="1072" cy="556"/>
                </a:xfrm>
                <a:prstGeom prst="rect">
                  <a:avLst/>
                </a:prstGeom>
                <a:noFill/>
                <a:ln w="7">
                  <a:solidFill>
                    <a:srgbClr val="A0A0A0"/>
                  </a:solidFill>
                  <a:miter lim="800000"/>
                  <a:headEnd/>
                  <a:tailEnd/>
                </a:ln>
                <a:effectLst/>
              </p:spPr>
              <p:txBody>
                <a:bodyPr wrap="none"/>
                <a:lstStyle/>
                <a:p>
                  <a:endParaRPr lang="uk-UA"/>
                </a:p>
              </p:txBody>
            </p:sp>
          </p:grpSp>
        </p:grpSp>
        <p:sp>
          <p:nvSpPr>
            <p:cNvPr id="59397" name="Rectangle 112"/>
            <p:cNvSpPr>
              <a:spLocks noChangeArrowheads="1"/>
            </p:cNvSpPr>
            <p:nvPr/>
          </p:nvSpPr>
          <p:spPr bwMode="auto">
            <a:xfrm>
              <a:off x="-3" y="-3"/>
              <a:ext cx="6437" cy="5233"/>
            </a:xfrm>
            <a:prstGeom prst="rect">
              <a:avLst/>
            </a:prstGeom>
            <a:noFill/>
            <a:ln w="11112">
              <a:solidFill>
                <a:srgbClr val="A0A0A0"/>
              </a:solidFill>
              <a:miter lim="800000"/>
              <a:headEnd/>
              <a:tailEnd/>
            </a:ln>
            <a:effectLst/>
          </p:spPr>
          <p:txBody>
            <a:bodyPr wrap="none"/>
            <a:lstStyle/>
            <a:p>
              <a:endParaRPr lang="uk-UA"/>
            </a:p>
          </p:txBody>
        </p:sp>
      </p:grpSp>
      <p:sp>
        <p:nvSpPr>
          <p:cNvPr id="59395" name="Rectangle 113"/>
          <p:cNvSpPr>
            <a:spLocks noChangeArrowheads="1"/>
          </p:cNvSpPr>
          <p:nvPr/>
        </p:nvSpPr>
        <p:spPr bwMode="auto">
          <a:xfrm>
            <a:off x="3924300" y="6165850"/>
            <a:ext cx="1079500" cy="1065213"/>
          </a:xfrm>
          <a:prstGeom prst="rect">
            <a:avLst/>
          </a:prstGeom>
          <a:noFill/>
          <a:ln w="9525">
            <a:noFill/>
            <a:miter lim="800000"/>
            <a:headEnd/>
            <a:tailEnd/>
          </a:ln>
          <a:effectLst/>
        </p:spPr>
        <p:txBody>
          <a:bodyPr>
            <a:spAutoFit/>
          </a:bodyPr>
          <a:lstStyle/>
          <a:p>
            <a:pPr>
              <a:spcBef>
                <a:spcPct val="50000"/>
              </a:spcBef>
            </a:pPr>
            <a:r>
              <a:rPr lang="ru-RU" sz="1400">
                <a:solidFill>
                  <a:schemeClr val="folHlink"/>
                </a:solidFill>
              </a:rPr>
              <a:t>Проглатывание</a:t>
            </a:r>
            <a:r>
              <a:rPr lang="en-US" sz="1400">
                <a:solidFill>
                  <a:schemeClr val="folHlink"/>
                </a:solidFill>
              </a:rPr>
              <a:t> </a:t>
            </a:r>
            <a:r>
              <a:rPr lang="ru-RU" sz="1400">
                <a:solidFill>
                  <a:schemeClr val="folHlink"/>
                </a:solidFill>
              </a:rPr>
              <a:t>яиц</a:t>
            </a:r>
          </a:p>
          <a:p>
            <a:pPr eaLnBrk="0" hangingPunct="0">
              <a:spcBef>
                <a:spcPct val="50000"/>
              </a:spcBef>
            </a:pPr>
            <a:endParaRPr lang="ru-RU">
              <a:solidFill>
                <a:schemeClr val="folHlink"/>
              </a:solidFill>
              <a:latin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ChangeArrowheads="1"/>
          </p:cNvSpPr>
          <p:nvPr/>
        </p:nvSpPr>
        <p:spPr bwMode="auto">
          <a:xfrm>
            <a:off x="34925" y="0"/>
            <a:ext cx="9109075" cy="657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defRPr/>
            </a:pPr>
            <a:r>
              <a:rPr lang="ru-RU" sz="4000" b="1" i="1" dirty="0">
                <a:solidFill>
                  <a:schemeClr val="folHlink"/>
                </a:solidFill>
                <a:latin typeface="Times New Roman" pitchFamily="18" charset="0"/>
                <a:cs typeface="Times New Roman" pitchFamily="18" charset="0"/>
              </a:rPr>
              <a:t>                     Выводы</a:t>
            </a:r>
            <a:endParaRPr lang="ru-RU" sz="3200" dirty="0">
              <a:solidFill>
                <a:schemeClr val="folHlink"/>
              </a:solidFill>
              <a:latin typeface="Times New Roman" pitchFamily="18" charset="0"/>
              <a:cs typeface="Times New Roman" pitchFamily="18" charset="0"/>
            </a:endParaRPr>
          </a:p>
          <a:p>
            <a:pPr marL="342900" indent="-342900" eaLnBrk="0" hangingPunct="0">
              <a:buFont typeface="Arial" pitchFamily="34" charset="0"/>
              <a:buChar char="•"/>
              <a:defRPr/>
            </a:pPr>
            <a:r>
              <a:rPr lang="ru-RU" i="1" dirty="0">
                <a:solidFill>
                  <a:schemeClr val="tx2"/>
                </a:solidFill>
                <a:latin typeface="Times New Roman" pitchFamily="18" charset="0"/>
                <a:cs typeface="Times New Roman" pitchFamily="18" charset="0"/>
              </a:rPr>
              <a:t>Круглые черви – паразиты человека, которые являются возбудителями </a:t>
            </a:r>
            <a:r>
              <a:rPr lang="ru-RU" i="1" dirty="0" err="1">
                <a:solidFill>
                  <a:schemeClr val="tx2"/>
                </a:solidFill>
                <a:latin typeface="Times New Roman" pitchFamily="18" charset="0"/>
                <a:cs typeface="Times New Roman" pitchFamily="18" charset="0"/>
              </a:rPr>
              <a:t>нематодозов</a:t>
            </a:r>
            <a:r>
              <a:rPr lang="ru-RU" i="1" dirty="0">
                <a:solidFill>
                  <a:schemeClr val="tx2"/>
                </a:solidFill>
                <a:latin typeface="Times New Roman" pitchFamily="18" charset="0"/>
                <a:cs typeface="Times New Roman" pitchFamily="18" charset="0"/>
              </a:rPr>
              <a:t>. </a:t>
            </a:r>
            <a:endParaRPr lang="en-US" i="1" dirty="0">
              <a:solidFill>
                <a:schemeClr val="tx2"/>
              </a:solidFill>
              <a:latin typeface="Times New Roman" pitchFamily="18" charset="0"/>
              <a:cs typeface="Times New Roman" pitchFamily="18" charset="0"/>
            </a:endParaRPr>
          </a:p>
          <a:p>
            <a:pPr marL="342900" indent="-342900" eaLnBrk="0" hangingPunct="0">
              <a:buFont typeface="Arial" pitchFamily="34" charset="0"/>
              <a:buChar char="•"/>
              <a:defRPr/>
            </a:pPr>
            <a:r>
              <a:rPr lang="ru-RU" i="1" dirty="0">
                <a:solidFill>
                  <a:schemeClr val="tx2"/>
                </a:solidFill>
                <a:latin typeface="Times New Roman" pitchFamily="18" charset="0"/>
                <a:cs typeface="Times New Roman" pitchFamily="18" charset="0"/>
              </a:rPr>
              <a:t>Геогельминты проходят цикл развития без промежуточного хозяина. Яйца этих </a:t>
            </a:r>
            <a:r>
              <a:rPr lang="ru-RU" i="1" dirty="0" err="1">
                <a:solidFill>
                  <a:schemeClr val="tx2"/>
                </a:solidFill>
                <a:latin typeface="Times New Roman" pitchFamily="18" charset="0"/>
                <a:cs typeface="Times New Roman" pitchFamily="18" charset="0"/>
              </a:rPr>
              <a:t>возбудитетелей</a:t>
            </a:r>
            <a:r>
              <a:rPr lang="ru-RU" i="1" dirty="0">
                <a:solidFill>
                  <a:schemeClr val="tx2"/>
                </a:solidFill>
                <a:latin typeface="Times New Roman" pitchFamily="18" charset="0"/>
                <a:cs typeface="Times New Roman" pitchFamily="18" charset="0"/>
              </a:rPr>
              <a:t>, как правило, созревают в почве до инвазионной формы. Заражение людей часто происходит в результате употребления продуктов, осемененный яйцами геогельминтов (</a:t>
            </a:r>
            <a:r>
              <a:rPr lang="ru-RU" i="1" dirty="0" err="1">
                <a:solidFill>
                  <a:schemeClr val="tx2"/>
                </a:solidFill>
                <a:latin typeface="Times New Roman" pitchFamily="18" charset="0"/>
                <a:cs typeface="Times New Roman" pitchFamily="18" charset="0"/>
              </a:rPr>
              <a:t>Ascaris</a:t>
            </a:r>
            <a:r>
              <a:rPr lang="ru-RU" i="1" dirty="0">
                <a:solidFill>
                  <a:schemeClr val="tx2"/>
                </a:solidFill>
                <a:latin typeface="Times New Roman" pitchFamily="18" charset="0"/>
                <a:cs typeface="Times New Roman" pitchFamily="18" charset="0"/>
              </a:rPr>
              <a:t> </a:t>
            </a:r>
            <a:r>
              <a:rPr lang="ru-RU" i="1" dirty="0" err="1">
                <a:solidFill>
                  <a:schemeClr val="tx2"/>
                </a:solidFill>
                <a:latin typeface="Times New Roman" pitchFamily="18" charset="0"/>
                <a:cs typeface="Times New Roman" pitchFamily="18" charset="0"/>
              </a:rPr>
              <a:t>lumbricoideus</a:t>
            </a:r>
            <a:r>
              <a:rPr lang="ru-RU" i="1" dirty="0">
                <a:solidFill>
                  <a:schemeClr val="tx2"/>
                </a:solidFill>
                <a:latin typeface="Times New Roman" pitchFamily="18" charset="0"/>
                <a:cs typeface="Times New Roman" pitchFamily="18" charset="0"/>
              </a:rPr>
              <a:t>, </a:t>
            </a:r>
            <a:r>
              <a:rPr lang="ru-RU" i="1" dirty="0" err="1">
                <a:solidFill>
                  <a:schemeClr val="tx2"/>
                </a:solidFill>
                <a:latin typeface="Times New Roman" pitchFamily="18" charset="0"/>
                <a:cs typeface="Times New Roman" pitchFamily="18" charset="0"/>
              </a:rPr>
              <a:t>Trichuris</a:t>
            </a:r>
            <a:r>
              <a:rPr lang="ru-RU" i="1" dirty="0">
                <a:solidFill>
                  <a:schemeClr val="tx2"/>
                </a:solidFill>
                <a:latin typeface="Times New Roman" pitchFamily="18" charset="0"/>
                <a:cs typeface="Times New Roman" pitchFamily="18" charset="0"/>
              </a:rPr>
              <a:t> </a:t>
            </a:r>
            <a:r>
              <a:rPr lang="ru-RU" i="1" dirty="0" err="1">
                <a:solidFill>
                  <a:schemeClr val="tx2"/>
                </a:solidFill>
                <a:latin typeface="Times New Roman" pitchFamily="18" charset="0"/>
                <a:cs typeface="Times New Roman" pitchFamily="18" charset="0"/>
              </a:rPr>
              <a:t>trichiura</a:t>
            </a:r>
            <a:r>
              <a:rPr lang="ru-RU" i="1" dirty="0">
                <a:solidFill>
                  <a:schemeClr val="tx2"/>
                </a:solidFill>
                <a:latin typeface="Times New Roman" pitchFamily="18" charset="0"/>
                <a:cs typeface="Times New Roman" pitchFamily="18" charset="0"/>
              </a:rPr>
              <a:t>).</a:t>
            </a:r>
            <a:endParaRPr lang="en-US" i="1" dirty="0">
              <a:solidFill>
                <a:schemeClr val="tx2"/>
              </a:solidFill>
              <a:latin typeface="Times New Roman" pitchFamily="18" charset="0"/>
              <a:cs typeface="Times New Roman" pitchFamily="18" charset="0"/>
            </a:endParaRPr>
          </a:p>
          <a:p>
            <a:pPr marL="342900" indent="-342900" eaLnBrk="0" hangingPunct="0">
              <a:buFont typeface="Arial" pitchFamily="34" charset="0"/>
              <a:buChar char="•"/>
              <a:defRPr/>
            </a:pPr>
            <a:r>
              <a:rPr lang="ru-RU" i="1" dirty="0">
                <a:solidFill>
                  <a:schemeClr val="tx2"/>
                </a:solidFill>
                <a:latin typeface="Times New Roman" pitchFamily="18" charset="0"/>
                <a:cs typeface="Times New Roman" pitchFamily="18" charset="0"/>
              </a:rPr>
              <a:t> Биогельминты проходят полный цикл развития с промежуточным и окончательным хозяевами (</a:t>
            </a:r>
            <a:r>
              <a:rPr lang="ru-RU" i="1" dirty="0" err="1">
                <a:solidFill>
                  <a:schemeClr val="tx2"/>
                </a:solidFill>
                <a:latin typeface="Times New Roman" pitchFamily="18" charset="0"/>
                <a:cs typeface="Times New Roman" pitchFamily="18" charset="0"/>
              </a:rPr>
              <a:t>Trichinella</a:t>
            </a:r>
            <a:r>
              <a:rPr lang="ru-RU" i="1" dirty="0">
                <a:solidFill>
                  <a:schemeClr val="tx2"/>
                </a:solidFill>
                <a:latin typeface="Times New Roman" pitchFamily="18" charset="0"/>
                <a:cs typeface="Times New Roman" pitchFamily="18" charset="0"/>
              </a:rPr>
              <a:t> </a:t>
            </a:r>
            <a:r>
              <a:rPr lang="ru-RU" i="1" dirty="0" err="1">
                <a:solidFill>
                  <a:schemeClr val="tx2"/>
                </a:solidFill>
                <a:latin typeface="Times New Roman" pitchFamily="18" charset="0"/>
                <a:cs typeface="Times New Roman" pitchFamily="18" charset="0"/>
              </a:rPr>
              <a:t>spiralis</a:t>
            </a:r>
            <a:r>
              <a:rPr lang="ru-RU" i="1" dirty="0">
                <a:solidFill>
                  <a:schemeClr val="tx2"/>
                </a:solidFill>
                <a:latin typeface="Times New Roman" pitchFamily="18" charset="0"/>
                <a:cs typeface="Times New Roman" pitchFamily="18" charset="0"/>
              </a:rPr>
              <a:t>, </a:t>
            </a:r>
            <a:r>
              <a:rPr lang="ru-RU" i="1" dirty="0" err="1">
                <a:solidFill>
                  <a:schemeClr val="tx2"/>
                </a:solidFill>
                <a:latin typeface="Times New Roman" pitchFamily="18" charset="0"/>
                <a:cs typeface="Times New Roman" pitchFamily="18" charset="0"/>
              </a:rPr>
              <a:t>To</a:t>
            </a:r>
            <a:r>
              <a:rPr lang="en-US" i="1" dirty="0">
                <a:solidFill>
                  <a:schemeClr val="tx2"/>
                </a:solidFill>
                <a:latin typeface="Times New Roman" pitchFamily="18" charset="0"/>
                <a:cs typeface="Times New Roman" pitchFamily="18" charset="0"/>
              </a:rPr>
              <a:t>x</a:t>
            </a:r>
            <a:r>
              <a:rPr lang="ru-RU" i="1" dirty="0" err="1">
                <a:solidFill>
                  <a:schemeClr val="tx2"/>
                </a:solidFill>
                <a:latin typeface="Times New Roman" pitchFamily="18" charset="0"/>
                <a:cs typeface="Times New Roman" pitchFamily="18" charset="0"/>
              </a:rPr>
              <a:t>ocara</a:t>
            </a:r>
            <a:r>
              <a:rPr lang="ru-RU" i="1" dirty="0">
                <a:solidFill>
                  <a:schemeClr val="tx2"/>
                </a:solidFill>
                <a:latin typeface="Times New Roman" pitchFamily="18" charset="0"/>
                <a:cs typeface="Times New Roman" pitchFamily="18" charset="0"/>
              </a:rPr>
              <a:t> </a:t>
            </a:r>
            <a:r>
              <a:rPr lang="ru-RU" i="1" dirty="0" err="1">
                <a:solidFill>
                  <a:schemeClr val="tx2"/>
                </a:solidFill>
                <a:latin typeface="Times New Roman" pitchFamily="18" charset="0"/>
                <a:cs typeface="Times New Roman" pitchFamily="18" charset="0"/>
              </a:rPr>
              <a:t>canis</a:t>
            </a:r>
            <a:r>
              <a:rPr lang="ru-RU" i="1" dirty="0">
                <a:solidFill>
                  <a:schemeClr val="tx2"/>
                </a:solidFill>
                <a:latin typeface="Times New Roman" pitchFamily="18" charset="0"/>
                <a:cs typeface="Times New Roman" pitchFamily="18" charset="0"/>
              </a:rPr>
              <a:t>, </a:t>
            </a:r>
            <a:r>
              <a:rPr lang="ru-RU" i="1" dirty="0" err="1">
                <a:solidFill>
                  <a:schemeClr val="tx2"/>
                </a:solidFill>
                <a:latin typeface="Times New Roman" pitchFamily="18" charset="0"/>
                <a:cs typeface="Times New Roman" pitchFamily="18" charset="0"/>
              </a:rPr>
              <a:t>Wuchereria</a:t>
            </a:r>
            <a:r>
              <a:rPr lang="ru-RU" i="1" dirty="0">
                <a:solidFill>
                  <a:schemeClr val="tx2"/>
                </a:solidFill>
                <a:latin typeface="Times New Roman" pitchFamily="18" charset="0"/>
                <a:cs typeface="Times New Roman" pitchFamily="18" charset="0"/>
              </a:rPr>
              <a:t> </a:t>
            </a:r>
            <a:r>
              <a:rPr lang="ru-RU" i="1" dirty="0" err="1">
                <a:solidFill>
                  <a:schemeClr val="tx2"/>
                </a:solidFill>
                <a:latin typeface="Times New Roman" pitchFamily="18" charset="0"/>
                <a:cs typeface="Times New Roman" pitchFamily="18" charset="0"/>
              </a:rPr>
              <a:t>bancrofti</a:t>
            </a:r>
            <a:r>
              <a:rPr lang="ru-RU" i="1" dirty="0">
                <a:solidFill>
                  <a:schemeClr val="tx2"/>
                </a:solidFill>
                <a:latin typeface="Times New Roman" pitchFamily="18" charset="0"/>
                <a:cs typeface="Times New Roman" pitchFamily="18" charset="0"/>
              </a:rPr>
              <a:t>, </a:t>
            </a:r>
            <a:r>
              <a:rPr lang="ru-RU" i="1" dirty="0" err="1">
                <a:solidFill>
                  <a:schemeClr val="tx2"/>
                </a:solidFill>
                <a:latin typeface="Times New Roman" pitchFamily="18" charset="0"/>
                <a:cs typeface="Times New Roman" pitchFamily="18" charset="0"/>
              </a:rPr>
              <a:t>Dracunculus</a:t>
            </a:r>
            <a:r>
              <a:rPr lang="ru-RU" i="1" dirty="0">
                <a:solidFill>
                  <a:schemeClr val="tx2"/>
                </a:solidFill>
                <a:latin typeface="Times New Roman" pitchFamily="18" charset="0"/>
                <a:cs typeface="Times New Roman" pitchFamily="18" charset="0"/>
              </a:rPr>
              <a:t> </a:t>
            </a:r>
            <a:r>
              <a:rPr lang="ru-RU" i="1" dirty="0" err="1">
                <a:solidFill>
                  <a:schemeClr val="tx2"/>
                </a:solidFill>
                <a:latin typeface="Times New Roman" pitchFamily="18" charset="0"/>
                <a:cs typeface="Times New Roman" pitchFamily="18" charset="0"/>
              </a:rPr>
              <a:t>medinensis</a:t>
            </a:r>
            <a:r>
              <a:rPr lang="ru-RU" i="1" dirty="0">
                <a:solidFill>
                  <a:schemeClr val="tx2"/>
                </a:solidFill>
                <a:latin typeface="Times New Roman" pitchFamily="18" charset="0"/>
                <a:cs typeface="Times New Roman" pitchFamily="18" charset="0"/>
              </a:rPr>
              <a:t>). </a:t>
            </a:r>
            <a:endParaRPr lang="en-US" i="1" dirty="0">
              <a:solidFill>
                <a:schemeClr val="tx2"/>
              </a:solidFill>
              <a:latin typeface="Times New Roman" pitchFamily="18" charset="0"/>
              <a:cs typeface="Times New Roman" pitchFamily="18" charset="0"/>
            </a:endParaRPr>
          </a:p>
          <a:p>
            <a:pPr marL="342900" indent="-342900" eaLnBrk="0" hangingPunct="0">
              <a:buFont typeface="Arial" pitchFamily="34" charset="0"/>
              <a:buChar char="•"/>
              <a:defRPr/>
            </a:pPr>
            <a:r>
              <a:rPr lang="ru-RU" i="1" dirty="0">
                <a:solidFill>
                  <a:schemeClr val="tx2"/>
                </a:solidFill>
                <a:latin typeface="Times New Roman" pitchFamily="18" charset="0"/>
                <a:cs typeface="Times New Roman" pitchFamily="18" charset="0"/>
              </a:rPr>
              <a:t>Отдельные </a:t>
            </a:r>
            <a:r>
              <a:rPr lang="ru-RU" i="1" dirty="0" err="1">
                <a:solidFill>
                  <a:schemeClr val="tx2"/>
                </a:solidFill>
                <a:latin typeface="Times New Roman" pitchFamily="18" charset="0"/>
                <a:cs typeface="Times New Roman" pitchFamily="18" charset="0"/>
              </a:rPr>
              <a:t>нематодозы</a:t>
            </a:r>
            <a:r>
              <a:rPr lang="ru-RU" i="1" dirty="0">
                <a:solidFill>
                  <a:schemeClr val="tx2"/>
                </a:solidFill>
                <a:latin typeface="Times New Roman" pitchFamily="18" charset="0"/>
                <a:cs typeface="Times New Roman" pitchFamily="18" charset="0"/>
              </a:rPr>
              <a:t>, рассмотренные в данной лекции, являются антропонозами, поскольку хозяином гельминтов является человек (аскаридоз, энтеробиоз, </a:t>
            </a:r>
            <a:r>
              <a:rPr lang="ru-RU" i="1" dirty="0" err="1">
                <a:solidFill>
                  <a:schemeClr val="tx2"/>
                </a:solidFill>
                <a:latin typeface="Times New Roman" pitchFamily="18" charset="0"/>
                <a:cs typeface="Times New Roman" pitchFamily="18" charset="0"/>
              </a:rPr>
              <a:t>трихоцефанез</a:t>
            </a:r>
            <a:r>
              <a:rPr lang="ru-RU" i="1" dirty="0">
                <a:solidFill>
                  <a:schemeClr val="tx2"/>
                </a:solidFill>
                <a:latin typeface="Times New Roman" pitchFamily="18" charset="0"/>
                <a:cs typeface="Times New Roman" pitchFamily="18" charset="0"/>
              </a:rPr>
              <a:t>), другая часть </a:t>
            </a:r>
            <a:r>
              <a:rPr lang="ru-RU" i="1" dirty="0" err="1">
                <a:solidFill>
                  <a:schemeClr val="tx2"/>
                </a:solidFill>
                <a:latin typeface="Times New Roman" pitchFamily="18" charset="0"/>
                <a:cs typeface="Times New Roman" pitchFamily="18" charset="0"/>
              </a:rPr>
              <a:t>нематодозов</a:t>
            </a:r>
            <a:r>
              <a:rPr lang="ru-RU" i="1" dirty="0">
                <a:solidFill>
                  <a:schemeClr val="tx2"/>
                </a:solidFill>
                <a:latin typeface="Times New Roman" pitchFamily="18" charset="0"/>
                <a:cs typeface="Times New Roman" pitchFamily="18" charset="0"/>
              </a:rPr>
              <a:t> – </a:t>
            </a:r>
            <a:r>
              <a:rPr lang="ru-RU" i="1" dirty="0" err="1">
                <a:solidFill>
                  <a:schemeClr val="tx2"/>
                </a:solidFill>
                <a:latin typeface="Times New Roman" pitchFamily="18" charset="0"/>
                <a:cs typeface="Times New Roman" pitchFamily="18" charset="0"/>
              </a:rPr>
              <a:t>антропозоонозы</a:t>
            </a:r>
            <a:r>
              <a:rPr lang="ru-RU" i="1" dirty="0">
                <a:solidFill>
                  <a:schemeClr val="tx2"/>
                </a:solidFill>
                <a:latin typeface="Times New Roman" pitchFamily="18" charset="0"/>
                <a:cs typeface="Times New Roman" pitchFamily="18" charset="0"/>
              </a:rPr>
              <a:t>, поскольку в жизненном цикле хозяевами могут быть человек и животные (</a:t>
            </a:r>
            <a:r>
              <a:rPr lang="ru-RU" i="1" dirty="0" err="1">
                <a:solidFill>
                  <a:schemeClr val="tx2"/>
                </a:solidFill>
                <a:latin typeface="Times New Roman" pitchFamily="18" charset="0"/>
                <a:cs typeface="Times New Roman" pitchFamily="18" charset="0"/>
              </a:rPr>
              <a:t>трихинелез</a:t>
            </a:r>
            <a:r>
              <a:rPr lang="ru-RU" i="1" dirty="0">
                <a:solidFill>
                  <a:schemeClr val="tx2"/>
                </a:solidFill>
                <a:latin typeface="Times New Roman" pitchFamily="18" charset="0"/>
                <a:cs typeface="Times New Roman" pitchFamily="18" charset="0"/>
              </a:rPr>
              <a:t>, </a:t>
            </a:r>
            <a:r>
              <a:rPr lang="ru-RU" i="1" dirty="0" err="1">
                <a:solidFill>
                  <a:schemeClr val="tx2"/>
                </a:solidFill>
                <a:latin typeface="Times New Roman" pitchFamily="18" charset="0"/>
                <a:cs typeface="Times New Roman" pitchFamily="18" charset="0"/>
              </a:rPr>
              <a:t>тракункулез</a:t>
            </a:r>
            <a:r>
              <a:rPr lang="ru-RU" i="1" dirty="0">
                <a:solidFill>
                  <a:schemeClr val="tx2"/>
                </a:solidFill>
                <a:latin typeface="Times New Roman" pitchFamily="18" charset="0"/>
                <a:cs typeface="Times New Roman" pitchFamily="18" charset="0"/>
              </a:rPr>
              <a:t>, </a:t>
            </a:r>
            <a:r>
              <a:rPr lang="ru-RU" i="1" dirty="0" err="1">
                <a:solidFill>
                  <a:schemeClr val="tx2"/>
                </a:solidFill>
                <a:latin typeface="Times New Roman" pitchFamily="18" charset="0"/>
                <a:cs typeface="Times New Roman" pitchFamily="18" charset="0"/>
              </a:rPr>
              <a:t>токсокароз</a:t>
            </a:r>
            <a:r>
              <a:rPr lang="ru-RU" i="1" dirty="0">
                <a:solidFill>
                  <a:schemeClr val="tx2"/>
                </a:solidFill>
                <a:latin typeface="Times New Roman" pitchFamily="18" charset="0"/>
                <a:cs typeface="Times New Roman" pitchFamily="18" charset="0"/>
              </a:rPr>
              <a:t>, </a:t>
            </a:r>
            <a:r>
              <a:rPr lang="ru-RU" i="1" dirty="0" err="1">
                <a:solidFill>
                  <a:schemeClr val="tx2"/>
                </a:solidFill>
                <a:latin typeface="Times New Roman" pitchFamily="18" charset="0"/>
                <a:cs typeface="Times New Roman" pitchFamily="18" charset="0"/>
              </a:rPr>
              <a:t>вухерериоз</a:t>
            </a:r>
            <a:r>
              <a:rPr lang="ru-RU" i="1" dirty="0">
                <a:solidFill>
                  <a:schemeClr val="tx2"/>
                </a:solidFill>
                <a:latin typeface="Times New Roman" pitchFamily="18" charset="0"/>
                <a:cs typeface="Times New Roman" pitchFamily="18" charset="0"/>
              </a:rPr>
              <a:t>).</a:t>
            </a:r>
            <a:endParaRPr lang="ru-RU" sz="1800" i="1" dirty="0">
              <a:solidFill>
                <a:schemeClr val="folHlink"/>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3276600" y="4343400"/>
            <a:ext cx="5867400" cy="4178300"/>
          </a:xfrm>
          <a:prstGeom prst="rect">
            <a:avLst/>
          </a:prstGeom>
          <a:noFill/>
          <a:ln w="9525">
            <a:noFill/>
            <a:miter lim="800000"/>
            <a:headEnd/>
            <a:tailEnd/>
          </a:ln>
          <a:effectLst/>
        </p:spPr>
        <p:txBody>
          <a:bodyPr>
            <a:spAutoFit/>
          </a:bodyPr>
          <a:lstStyle/>
          <a:p>
            <a:pPr algn="ctr"/>
            <a:r>
              <a:rPr lang="ru-RU" sz="3600" b="1">
                <a:solidFill>
                  <a:srgbClr val="FF3300"/>
                </a:solidFill>
                <a:latin typeface="Times New Roman" pitchFamily="18" charset="0"/>
              </a:rPr>
              <a:t>Спасибо за внимание.  </a:t>
            </a:r>
          </a:p>
          <a:p>
            <a:pPr algn="ctr"/>
            <a:r>
              <a:rPr lang="ru-RU" sz="3600" b="1">
                <a:solidFill>
                  <a:srgbClr val="FF3300"/>
                </a:solidFill>
                <a:latin typeface="Times New Roman" pitchFamily="18" charset="0"/>
              </a:rPr>
              <a:t>Счастливого Нового года </a:t>
            </a:r>
          </a:p>
          <a:p>
            <a:pPr algn="ctr"/>
            <a:r>
              <a:rPr lang="uk-UA" sz="3600" b="1">
                <a:solidFill>
                  <a:srgbClr val="FF3300"/>
                </a:solidFill>
                <a:latin typeface="Times New Roman" pitchFamily="18" charset="0"/>
              </a:rPr>
              <a:t>и Рождества!</a:t>
            </a:r>
            <a:endParaRPr lang="ru-RU" sz="2800" b="1">
              <a:latin typeface="Times New Roman" pitchFamily="18" charset="0"/>
            </a:endParaRPr>
          </a:p>
          <a:p>
            <a:pPr algn="ctr"/>
            <a:endParaRPr lang="en-US" sz="8000">
              <a:solidFill>
                <a:srgbClr val="2E0900"/>
              </a:solidFill>
              <a:latin typeface="Times New Roman" pitchFamily="18" charset="0"/>
            </a:endParaRPr>
          </a:p>
          <a:p>
            <a:pPr algn="ctr"/>
            <a:endParaRPr lang="ru-RU" sz="8000">
              <a:solidFill>
                <a:srgbClr val="2E0900"/>
              </a:solidFill>
              <a:latin typeface="Times New Roman" pitchFamily="18" charset="0"/>
            </a:endParaRPr>
          </a:p>
        </p:txBody>
      </p:sp>
      <p:pic>
        <p:nvPicPr>
          <p:cNvPr id="61443" name="Picture 3" descr="41-1024"/>
          <p:cNvPicPr>
            <a:picLocks noChangeAspect="1" noChangeArrowheads="1"/>
          </p:cNvPicPr>
          <p:nvPr/>
        </p:nvPicPr>
        <p:blipFill>
          <a:blip r:embed="rId2"/>
          <a:srcRect/>
          <a:stretch>
            <a:fillRect/>
          </a:stretch>
        </p:blipFill>
        <p:spPr bwMode="auto">
          <a:xfrm>
            <a:off x="-609600" y="-503238"/>
            <a:ext cx="9934575" cy="7315201"/>
          </a:xfrm>
          <a:prstGeom prst="rect">
            <a:avLst/>
          </a:prstGeom>
          <a:noFill/>
          <a:ln w="9525">
            <a:noFill/>
            <a:miter lim="800000"/>
            <a:headEnd/>
            <a:tailEnd/>
          </a:ln>
        </p:spPr>
      </p:pic>
      <p:sp>
        <p:nvSpPr>
          <p:cNvPr id="1028" name="Rectangle 4"/>
          <p:cNvSpPr>
            <a:spLocks noChangeArrowheads="1"/>
          </p:cNvSpPr>
          <p:nvPr/>
        </p:nvSpPr>
        <p:spPr bwMode="auto">
          <a:xfrm>
            <a:off x="3708400" y="5322888"/>
            <a:ext cx="56165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uk-UA" sz="3200" b="1" i="1" dirty="0" err="1">
                <a:solidFill>
                  <a:srgbClr val="FFCCFF"/>
                </a:solidFill>
                <a:effectLst>
                  <a:outerShdw blurRad="38100" dist="38100" dir="2700000" algn="tl">
                    <a:srgbClr val="000000"/>
                  </a:outerShdw>
                </a:effectLst>
              </a:rPr>
              <a:t>Спасибо</a:t>
            </a:r>
            <a:r>
              <a:rPr lang="uk-UA" sz="3200" b="1" i="1" dirty="0">
                <a:solidFill>
                  <a:srgbClr val="FFCCFF"/>
                </a:solidFill>
                <a:effectLst>
                  <a:outerShdw blurRad="38100" dist="38100" dir="2700000" algn="tl">
                    <a:srgbClr val="000000"/>
                  </a:outerShdw>
                </a:effectLst>
              </a:rPr>
              <a:t> за </a:t>
            </a:r>
            <a:r>
              <a:rPr lang="uk-UA" sz="3200" b="1" i="1" dirty="0" err="1">
                <a:solidFill>
                  <a:srgbClr val="FFCCFF"/>
                </a:solidFill>
                <a:effectLst>
                  <a:outerShdw blurRad="38100" dist="38100" dir="2700000" algn="tl">
                    <a:srgbClr val="000000"/>
                  </a:outerShdw>
                </a:effectLst>
              </a:rPr>
              <a:t>внимание</a:t>
            </a:r>
            <a:r>
              <a:rPr lang="uk-UA" sz="3200" b="1" i="1" dirty="0">
                <a:solidFill>
                  <a:srgbClr val="FFCCFF"/>
                </a:solidFill>
                <a:effectLst>
                  <a:outerShdw blurRad="38100" dist="38100" dir="2700000" algn="tl">
                    <a:srgbClr val="000000"/>
                  </a:outerShdw>
                </a:effectLst>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iterate type="wd">
                                    <p:tmPct val="100000"/>
                                  </p:iterate>
                                  <p:childTnLst>
                                    <p:set>
                                      <p:cBhvr>
                                        <p:cTn id="6" dur="1" fill="hold">
                                          <p:stCondLst>
                                            <p:cond delay="0"/>
                                          </p:stCondLst>
                                        </p:cTn>
                                        <p:tgtEl>
                                          <p:spTgt spid="1026"/>
                                        </p:tgtEl>
                                        <p:attrNameLst>
                                          <p:attrName>style.visibility</p:attrName>
                                        </p:attrNameLst>
                                      </p:cBhvr>
                                      <p:to>
                                        <p:strVal val="visible"/>
                                      </p:to>
                                    </p:set>
                                    <p:animEffect transition="in" filter="slide(fromTop)">
                                      <p:cBhvr>
                                        <p:cTn id="7" dur="3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685800" y="457200"/>
            <a:ext cx="8229600" cy="6019800"/>
          </a:xfrm>
        </p:spPr>
        <p:txBody>
          <a:bodyPr/>
          <a:lstStyle/>
          <a:p>
            <a:pPr>
              <a:lnSpc>
                <a:spcPct val="90000"/>
              </a:lnSpc>
            </a:pPr>
            <a:r>
              <a:rPr lang="ru-RU" sz="2400" b="1">
                <a:solidFill>
                  <a:schemeClr val="folHlink"/>
                </a:solidFill>
                <a:latin typeface="Arial" charset="0"/>
                <a:cs typeface="Times New Roman" pitchFamily="18" charset="0"/>
              </a:rPr>
              <a:t>Медицинская гельминтология</a:t>
            </a:r>
            <a:r>
              <a:rPr lang="ru-RU" sz="2400" b="1">
                <a:latin typeface="Arial" charset="0"/>
                <a:cs typeface="Times New Roman" pitchFamily="18" charset="0"/>
              </a:rPr>
              <a:t> – </a:t>
            </a:r>
            <a:r>
              <a:rPr lang="ru-RU" sz="2400">
                <a:latin typeface="Arial" charset="0"/>
                <a:cs typeface="Times New Roman" pitchFamily="18" charset="0"/>
              </a:rPr>
              <a:t>наука, изучающая плоских и круглых червей – паразитов человека</a:t>
            </a:r>
            <a:r>
              <a:rPr lang="en-GB" sz="2400">
                <a:latin typeface="Arial" charset="0"/>
                <a:cs typeface="Times New Roman" pitchFamily="18" charset="0"/>
              </a:rPr>
              <a:t>.</a:t>
            </a:r>
          </a:p>
          <a:p>
            <a:pPr>
              <a:lnSpc>
                <a:spcPct val="90000"/>
              </a:lnSpc>
            </a:pPr>
            <a:r>
              <a:rPr lang="en-GB" sz="2400" b="1">
                <a:latin typeface="Arial" charset="0"/>
                <a:cs typeface="Times New Roman" pitchFamily="18" charset="0"/>
              </a:rPr>
              <a:t> </a:t>
            </a:r>
            <a:r>
              <a:rPr lang="ru-RU" sz="2400" b="1">
                <a:solidFill>
                  <a:srgbClr val="FFFF66"/>
                </a:solidFill>
                <a:latin typeface="Arial" charset="0"/>
                <a:cs typeface="Times New Roman" pitchFamily="18" charset="0"/>
              </a:rPr>
              <a:t>Геогельминты </a:t>
            </a:r>
            <a:r>
              <a:rPr lang="ru-RU" sz="2400">
                <a:solidFill>
                  <a:srgbClr val="FFFF66"/>
                </a:solidFill>
                <a:latin typeface="Arial" charset="0"/>
                <a:cs typeface="Times New Roman" pitchFamily="18" charset="0"/>
              </a:rPr>
              <a:t>проходят цикл развития без промежуточного хозяина</a:t>
            </a:r>
            <a:r>
              <a:rPr lang="en-GB" sz="2400">
                <a:latin typeface="Arial" charset="0"/>
                <a:cs typeface="Times New Roman" pitchFamily="18" charset="0"/>
              </a:rPr>
              <a:t>. </a:t>
            </a:r>
            <a:r>
              <a:rPr lang="ru-RU" sz="2400">
                <a:latin typeface="Arial" charset="0"/>
                <a:cs typeface="Times New Roman" pitchFamily="18" charset="0"/>
              </a:rPr>
              <a:t>Яйца этих возбудитетелей, как правило, созревают в почве до инвазионной формы</a:t>
            </a:r>
            <a:r>
              <a:rPr lang="en-US" sz="2400">
                <a:latin typeface="Arial" charset="0"/>
                <a:cs typeface="Times New Roman" pitchFamily="18" charset="0"/>
              </a:rPr>
              <a:t>. </a:t>
            </a:r>
            <a:r>
              <a:rPr lang="ru-RU" sz="2400">
                <a:latin typeface="Arial" charset="0"/>
                <a:cs typeface="Times New Roman" pitchFamily="18" charset="0"/>
              </a:rPr>
              <a:t>Заражение людей часто происходит в результате употребления продуктов, осемененный яйцами геогельминтов</a:t>
            </a:r>
            <a:r>
              <a:rPr lang="en-US" sz="2400">
                <a:latin typeface="Arial" charset="0"/>
                <a:cs typeface="Times New Roman" pitchFamily="18" charset="0"/>
              </a:rPr>
              <a:t> (</a:t>
            </a:r>
            <a:r>
              <a:rPr lang="en-US" sz="2400" i="1">
                <a:latin typeface="Arial" charset="0"/>
                <a:cs typeface="Times New Roman" pitchFamily="18" charset="0"/>
              </a:rPr>
              <a:t>Ascaris lumbricoideus</a:t>
            </a:r>
            <a:r>
              <a:rPr lang="en-US" sz="2400">
                <a:latin typeface="Arial" charset="0"/>
                <a:cs typeface="Times New Roman" pitchFamily="18" charset="0"/>
              </a:rPr>
              <a:t>). </a:t>
            </a:r>
          </a:p>
          <a:p>
            <a:pPr>
              <a:lnSpc>
                <a:spcPct val="90000"/>
              </a:lnSpc>
            </a:pPr>
            <a:r>
              <a:rPr lang="ru-RU" sz="2400" b="1">
                <a:solidFill>
                  <a:srgbClr val="FFFF66"/>
                </a:solidFill>
                <a:latin typeface="Arial" charset="0"/>
                <a:cs typeface="Times New Roman" pitchFamily="18" charset="0"/>
              </a:rPr>
              <a:t>Биогельминты </a:t>
            </a:r>
            <a:r>
              <a:rPr lang="ru-RU" sz="2400">
                <a:solidFill>
                  <a:srgbClr val="FFFF66"/>
                </a:solidFill>
                <a:latin typeface="Arial" charset="0"/>
                <a:cs typeface="Times New Roman" pitchFamily="18" charset="0"/>
              </a:rPr>
              <a:t>проходят полный цикл развития с промежуточным и окончательным хозяевами</a:t>
            </a:r>
            <a:r>
              <a:rPr lang="en-US" sz="2400">
                <a:latin typeface="Arial" charset="0"/>
                <a:cs typeface="Times New Roman" pitchFamily="18" charset="0"/>
              </a:rPr>
              <a:t> (Taenia solium).</a:t>
            </a:r>
            <a:r>
              <a:rPr lang="ru-RU" sz="2400"/>
              <a:t> </a:t>
            </a:r>
          </a:p>
          <a:p>
            <a:pPr>
              <a:lnSpc>
                <a:spcPct val="90000"/>
              </a:lnSpc>
            </a:pPr>
            <a:r>
              <a:rPr lang="ru-RU" sz="2400" b="1">
                <a:solidFill>
                  <a:schemeClr val="folHlink"/>
                </a:solidFill>
              </a:rPr>
              <a:t>Промежуточный хозяин</a:t>
            </a:r>
            <a:r>
              <a:rPr lang="ru-RU" sz="2400"/>
              <a:t> – организм, в котором гельминт пребывает в форме личинки или размножается бесполовым путем (чаще партеногенетически).</a:t>
            </a:r>
          </a:p>
          <a:p>
            <a:pPr>
              <a:lnSpc>
                <a:spcPct val="90000"/>
              </a:lnSpc>
            </a:pPr>
            <a:r>
              <a:rPr lang="ru-RU" sz="2400" b="1">
                <a:solidFill>
                  <a:schemeClr val="folHlink"/>
                </a:solidFill>
              </a:rPr>
              <a:t>Окончательный хозяин</a:t>
            </a:r>
            <a:r>
              <a:rPr lang="ru-RU" sz="2400"/>
              <a:t> – организм, в котором гельминт находится в половозрелом состоянии и размножается половым путем.</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 calcmode="lin" valueType="num">
                                      <p:cBhvr additive="base">
                                        <p:cTn id="12"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calcmode="lin" valueType="num">
                                      <p:cBhvr additive="base">
                                        <p:cTn id="17"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 calcmode="lin" valueType="num">
                                      <p:cBhvr additive="base">
                                        <p:cTn id="22"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 calcmode="lin" valueType="num">
                                      <p:cBhvr additive="base">
                                        <p:cTn id="27"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0" y="-387350"/>
            <a:ext cx="9144000" cy="1987550"/>
          </a:xfrm>
        </p:spPr>
        <p:txBody>
          <a:bodyPr/>
          <a:lstStyle/>
          <a:p>
            <a:pPr eaLnBrk="1" hangingPunct="1">
              <a:defRPr/>
            </a:pPr>
            <a:r>
              <a:rPr lang="en-US" sz="3200" b="1" dirty="0">
                <a:solidFill>
                  <a:schemeClr val="folHlink"/>
                </a:solidFill>
                <a:cs typeface="Times New Roman" pitchFamily="18" charset="0"/>
              </a:rPr>
              <a:t> </a:t>
            </a:r>
            <a:r>
              <a:rPr lang="ru-RU" sz="3200" b="1" dirty="0">
                <a:solidFill>
                  <a:schemeClr val="folHlink"/>
                </a:solidFill>
                <a:cs typeface="Times New Roman" pitchFamily="18" charset="0"/>
              </a:rPr>
              <a:t>Общая характеристика Круглых червей</a:t>
            </a:r>
            <a:br>
              <a:rPr lang="ru-RU" sz="3200" b="1" dirty="0">
                <a:solidFill>
                  <a:schemeClr val="folHlink"/>
                </a:solidFill>
                <a:cs typeface="Times New Roman" pitchFamily="18" charset="0"/>
              </a:rPr>
            </a:br>
            <a:r>
              <a:rPr lang="en-GB" sz="3200" b="1" dirty="0">
                <a:solidFill>
                  <a:schemeClr val="folHlink"/>
                </a:solidFill>
                <a:cs typeface="Times New Roman" pitchFamily="18" charset="0"/>
              </a:rPr>
              <a:t> (</a:t>
            </a:r>
            <a:r>
              <a:rPr lang="ru-RU" sz="3200" b="1" dirty="0">
                <a:solidFill>
                  <a:schemeClr val="folHlink"/>
                </a:solidFill>
                <a:cs typeface="Times New Roman" pitchFamily="18" charset="0"/>
              </a:rPr>
              <a:t>Тип</a:t>
            </a:r>
            <a:r>
              <a:rPr lang="en-GB" sz="3200" b="1" dirty="0">
                <a:solidFill>
                  <a:schemeClr val="folHlink"/>
                </a:solidFill>
                <a:cs typeface="Times New Roman" pitchFamily="18" charset="0"/>
              </a:rPr>
              <a:t> </a:t>
            </a:r>
            <a:r>
              <a:rPr lang="en-US" sz="3200" b="1" dirty="0" err="1">
                <a:solidFill>
                  <a:schemeClr val="folHlink"/>
                </a:solidFill>
                <a:cs typeface="Times New Roman" pitchFamily="18" charset="0"/>
              </a:rPr>
              <a:t>Nema</a:t>
            </a:r>
            <a:r>
              <a:rPr lang="en-GB" sz="3200" b="1" dirty="0" err="1">
                <a:solidFill>
                  <a:schemeClr val="folHlink"/>
                </a:solidFill>
                <a:cs typeface="Times New Roman" pitchFamily="18" charset="0"/>
              </a:rPr>
              <a:t>thelminthes</a:t>
            </a:r>
            <a:r>
              <a:rPr lang="en-GB" sz="3200" b="1" dirty="0">
                <a:solidFill>
                  <a:schemeClr val="folHlink"/>
                </a:solidFill>
                <a:cs typeface="Times New Roman" pitchFamily="18" charset="0"/>
              </a:rPr>
              <a:t>)</a:t>
            </a:r>
            <a:r>
              <a:rPr lang="en-GB" sz="4800" b="1" dirty="0">
                <a:cs typeface="Times New Roman" pitchFamily="18" charset="0"/>
              </a:rPr>
              <a:t> </a:t>
            </a:r>
            <a:endParaRPr lang="ru-RU" sz="4800" b="1" dirty="0">
              <a:cs typeface="Times New Roman" pitchFamily="18" charset="0"/>
            </a:endParaRPr>
          </a:p>
        </p:txBody>
      </p:sp>
      <p:sp>
        <p:nvSpPr>
          <p:cNvPr id="257027" name="Rectangle 3"/>
          <p:cNvSpPr>
            <a:spLocks noGrp="1" noChangeArrowheads="1"/>
          </p:cNvSpPr>
          <p:nvPr>
            <p:ph type="body" idx="1"/>
          </p:nvPr>
        </p:nvSpPr>
        <p:spPr>
          <a:xfrm>
            <a:off x="611188" y="1341438"/>
            <a:ext cx="8353425" cy="5029200"/>
          </a:xfrm>
        </p:spPr>
        <p:txBody>
          <a:bodyPr/>
          <a:lstStyle/>
          <a:p>
            <a:pPr eaLnBrk="1" hangingPunct="1">
              <a:lnSpc>
                <a:spcPct val="80000"/>
              </a:lnSpc>
              <a:buFont typeface="Wingdings" pitchFamily="2" charset="2"/>
              <a:buNone/>
            </a:pPr>
            <a:r>
              <a:rPr lang="ru-RU" sz="2000" b="1" i="1"/>
              <a:t>1) трехслойность, т. е. развитие экто-, энто-и мезодермы у эмбрионов; </a:t>
            </a:r>
          </a:p>
          <a:p>
            <a:pPr eaLnBrk="1" hangingPunct="1">
              <a:lnSpc>
                <a:spcPct val="80000"/>
              </a:lnSpc>
              <a:buFont typeface="Wingdings" pitchFamily="2" charset="2"/>
              <a:buNone/>
            </a:pPr>
            <a:r>
              <a:rPr lang="ru-RU" sz="2000" b="1" i="1"/>
              <a:t>2) наличие первичной полости тела и кожно-мускульного мешка; </a:t>
            </a:r>
          </a:p>
          <a:p>
            <a:pPr eaLnBrk="1" hangingPunct="1">
              <a:lnSpc>
                <a:spcPct val="80000"/>
              </a:lnSpc>
              <a:buFont typeface="Wingdings" pitchFamily="2" charset="2"/>
              <a:buNone/>
            </a:pPr>
            <a:r>
              <a:rPr lang="ru-RU" sz="2000" b="1" i="1"/>
              <a:t>3) билатеральная симметрия; </a:t>
            </a:r>
          </a:p>
          <a:p>
            <a:pPr eaLnBrk="1" hangingPunct="1">
              <a:lnSpc>
                <a:spcPct val="80000"/>
              </a:lnSpc>
              <a:buFont typeface="Wingdings" pitchFamily="2" charset="2"/>
              <a:buNone/>
            </a:pPr>
            <a:r>
              <a:rPr lang="ru-RU" sz="2000" b="1" i="1"/>
              <a:t>4) вытянутое несегментированное тело, имеющее в поперечном сечении более или менее круглую форму; </a:t>
            </a:r>
          </a:p>
          <a:p>
            <a:pPr eaLnBrk="1" hangingPunct="1">
              <a:lnSpc>
                <a:spcPct val="80000"/>
              </a:lnSpc>
              <a:buFont typeface="Wingdings" pitchFamily="2" charset="2"/>
              <a:buNone/>
            </a:pPr>
            <a:r>
              <a:rPr lang="ru-RU" sz="2000" b="1" i="1"/>
              <a:t>5) наличие систем органов — мышечной, пищеварительной, нервной и половой; </a:t>
            </a:r>
          </a:p>
          <a:p>
            <a:pPr eaLnBrk="1" hangingPunct="1">
              <a:lnSpc>
                <a:spcPct val="80000"/>
              </a:lnSpc>
              <a:buFont typeface="Wingdings" pitchFamily="2" charset="2"/>
              <a:buNone/>
            </a:pPr>
            <a:r>
              <a:rPr lang="ru-RU" sz="2000" b="1" i="1"/>
              <a:t>6) раздельнополые; </a:t>
            </a:r>
          </a:p>
          <a:p>
            <a:pPr eaLnBrk="1" hangingPunct="1">
              <a:lnSpc>
                <a:spcPct val="80000"/>
              </a:lnSpc>
              <a:buFont typeface="Wingdings" pitchFamily="2" charset="2"/>
              <a:buNone/>
            </a:pPr>
            <a:r>
              <a:rPr lang="ru-RU" sz="2000" b="1" i="1"/>
              <a:t>7) появление третьего, заднего отдела пищеварительной системы с заднепроходным отверстием.</a:t>
            </a:r>
            <a:endParaRPr lang="en-US" sz="2000" b="1" i="1"/>
          </a:p>
          <a:p>
            <a:pPr eaLnBrk="1" hangingPunct="1">
              <a:lnSpc>
                <a:spcPct val="80000"/>
              </a:lnSpc>
              <a:buFont typeface="Wingdings" pitchFamily="2" charset="2"/>
              <a:buNone/>
            </a:pPr>
            <a:r>
              <a:rPr lang="ru-RU" sz="2000" b="1" i="1">
                <a:cs typeface="Times New Roman" pitchFamily="18" charset="0"/>
              </a:rPr>
              <a:t>8) возбудителями гельминтозов человека являются представители класса </a:t>
            </a:r>
            <a:r>
              <a:rPr lang="en-US" sz="2000" b="1" i="1">
                <a:cs typeface="Times New Roman" pitchFamily="18" charset="0"/>
              </a:rPr>
              <a:t>Nematoda</a:t>
            </a:r>
          </a:p>
          <a:p>
            <a:pPr eaLnBrk="1" hangingPunct="1">
              <a:lnSpc>
                <a:spcPct val="80000"/>
              </a:lnSpc>
              <a:buFont typeface="Wingdings" pitchFamily="2" charset="2"/>
              <a:buNone/>
            </a:pPr>
            <a:r>
              <a:rPr lang="en-US" sz="2000" b="1" i="1">
                <a:cs typeface="Times New Roman" pitchFamily="18" charset="0"/>
              </a:rPr>
              <a:t>9) </a:t>
            </a:r>
            <a:r>
              <a:rPr lang="ru-RU" sz="2000" b="1" i="1">
                <a:cs typeface="Times New Roman" pitchFamily="18" charset="0"/>
              </a:rPr>
              <a:t>заболевания, которые вызывают возбудители класса </a:t>
            </a:r>
            <a:r>
              <a:rPr lang="en-US" sz="2000" b="1" i="1">
                <a:cs typeface="Times New Roman" pitchFamily="18" charset="0"/>
              </a:rPr>
              <a:t>Nematoda</a:t>
            </a:r>
            <a:r>
              <a:rPr lang="ru-RU" sz="2000" b="1" i="1">
                <a:cs typeface="Times New Roman" pitchFamily="18" charset="0"/>
              </a:rPr>
              <a:t> - нематодозы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7026"/>
                                        </p:tgtEl>
                                        <p:attrNameLst>
                                          <p:attrName>style.visibility</p:attrName>
                                        </p:attrNameLst>
                                      </p:cBhvr>
                                      <p:to>
                                        <p:strVal val="visible"/>
                                      </p:to>
                                    </p:set>
                                    <p:anim calcmode="lin" valueType="num">
                                      <p:cBhvr additive="base">
                                        <p:cTn id="7" dur="500" fill="hold"/>
                                        <p:tgtEl>
                                          <p:spTgt spid="257026"/>
                                        </p:tgtEl>
                                        <p:attrNameLst>
                                          <p:attrName>ppt_x</p:attrName>
                                        </p:attrNameLst>
                                      </p:cBhvr>
                                      <p:tavLst>
                                        <p:tav tm="0">
                                          <p:val>
                                            <p:strVal val="0-#ppt_w/2"/>
                                          </p:val>
                                        </p:tav>
                                        <p:tav tm="100000">
                                          <p:val>
                                            <p:strVal val="#ppt_x"/>
                                          </p:val>
                                        </p:tav>
                                      </p:tavLst>
                                    </p:anim>
                                    <p:anim calcmode="lin" valueType="num">
                                      <p:cBhvr additive="base">
                                        <p:cTn id="8" dur="500" fill="hold"/>
                                        <p:tgtEl>
                                          <p:spTgt spid="25702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7027">
                                            <p:txEl>
                                              <p:pRg st="0" end="0"/>
                                            </p:txEl>
                                          </p:spTgt>
                                        </p:tgtEl>
                                        <p:attrNameLst>
                                          <p:attrName>style.visibility</p:attrName>
                                        </p:attrNameLst>
                                      </p:cBhvr>
                                      <p:to>
                                        <p:strVal val="visible"/>
                                      </p:to>
                                    </p:set>
                                    <p:anim calcmode="lin" valueType="num">
                                      <p:cBhvr additive="base">
                                        <p:cTn id="12" dur="500" fill="hold"/>
                                        <p:tgtEl>
                                          <p:spTgt spid="2570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57027">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57027">
                                            <p:txEl>
                                              <p:pRg st="1" end="1"/>
                                            </p:txEl>
                                          </p:spTgt>
                                        </p:tgtEl>
                                        <p:attrNameLst>
                                          <p:attrName>style.visibility</p:attrName>
                                        </p:attrNameLst>
                                      </p:cBhvr>
                                      <p:to>
                                        <p:strVal val="visible"/>
                                      </p:to>
                                    </p:set>
                                    <p:anim calcmode="lin" valueType="num">
                                      <p:cBhvr additive="base">
                                        <p:cTn id="17" dur="500" fill="hold"/>
                                        <p:tgtEl>
                                          <p:spTgt spid="25702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7027">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57027">
                                            <p:txEl>
                                              <p:pRg st="2" end="2"/>
                                            </p:txEl>
                                          </p:spTgt>
                                        </p:tgtEl>
                                        <p:attrNameLst>
                                          <p:attrName>style.visibility</p:attrName>
                                        </p:attrNameLst>
                                      </p:cBhvr>
                                      <p:to>
                                        <p:strVal val="visible"/>
                                      </p:to>
                                    </p:set>
                                    <p:anim calcmode="lin" valueType="num">
                                      <p:cBhvr additive="base">
                                        <p:cTn id="22" dur="500" fill="hold"/>
                                        <p:tgtEl>
                                          <p:spTgt spid="257027">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57027">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57027">
                                            <p:txEl>
                                              <p:pRg st="3" end="3"/>
                                            </p:txEl>
                                          </p:spTgt>
                                        </p:tgtEl>
                                        <p:attrNameLst>
                                          <p:attrName>style.visibility</p:attrName>
                                        </p:attrNameLst>
                                      </p:cBhvr>
                                      <p:to>
                                        <p:strVal val="visible"/>
                                      </p:to>
                                    </p:set>
                                    <p:anim calcmode="lin" valueType="num">
                                      <p:cBhvr additive="base">
                                        <p:cTn id="27" dur="500" fill="hold"/>
                                        <p:tgtEl>
                                          <p:spTgt spid="257027">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57027">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57027">
                                            <p:txEl>
                                              <p:pRg st="4" end="4"/>
                                            </p:txEl>
                                          </p:spTgt>
                                        </p:tgtEl>
                                        <p:attrNameLst>
                                          <p:attrName>style.visibility</p:attrName>
                                        </p:attrNameLst>
                                      </p:cBhvr>
                                      <p:to>
                                        <p:strVal val="visible"/>
                                      </p:to>
                                    </p:set>
                                    <p:anim calcmode="lin" valueType="num">
                                      <p:cBhvr additive="base">
                                        <p:cTn id="32" dur="500" fill="hold"/>
                                        <p:tgtEl>
                                          <p:spTgt spid="257027">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57027">
                                            <p:txEl>
                                              <p:pRg st="4" end="4"/>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57027">
                                            <p:txEl>
                                              <p:pRg st="5" end="5"/>
                                            </p:txEl>
                                          </p:spTgt>
                                        </p:tgtEl>
                                        <p:attrNameLst>
                                          <p:attrName>style.visibility</p:attrName>
                                        </p:attrNameLst>
                                      </p:cBhvr>
                                      <p:to>
                                        <p:strVal val="visible"/>
                                      </p:to>
                                    </p:set>
                                    <p:anim calcmode="lin" valueType="num">
                                      <p:cBhvr additive="base">
                                        <p:cTn id="37" dur="500" fill="hold"/>
                                        <p:tgtEl>
                                          <p:spTgt spid="2570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7027">
                                            <p:txEl>
                                              <p:pRg st="5" end="5"/>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257027">
                                            <p:txEl>
                                              <p:pRg st="6" end="6"/>
                                            </p:txEl>
                                          </p:spTgt>
                                        </p:tgtEl>
                                        <p:attrNameLst>
                                          <p:attrName>style.visibility</p:attrName>
                                        </p:attrNameLst>
                                      </p:cBhvr>
                                      <p:to>
                                        <p:strVal val="visible"/>
                                      </p:to>
                                    </p:set>
                                    <p:anim calcmode="lin" valueType="num">
                                      <p:cBhvr additive="base">
                                        <p:cTn id="42" dur="500" fill="hold"/>
                                        <p:tgtEl>
                                          <p:spTgt spid="257027">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57027">
                                            <p:txEl>
                                              <p:pRg st="6" end="6"/>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257027">
                                            <p:txEl>
                                              <p:pRg st="7" end="7"/>
                                            </p:txEl>
                                          </p:spTgt>
                                        </p:tgtEl>
                                        <p:attrNameLst>
                                          <p:attrName>style.visibility</p:attrName>
                                        </p:attrNameLst>
                                      </p:cBhvr>
                                      <p:to>
                                        <p:strVal val="visible"/>
                                      </p:to>
                                    </p:set>
                                    <p:anim calcmode="lin" valueType="num">
                                      <p:cBhvr additive="base">
                                        <p:cTn id="47" dur="500" fill="hold"/>
                                        <p:tgtEl>
                                          <p:spTgt spid="257027">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57027">
                                            <p:txEl>
                                              <p:pRg st="7" end="7"/>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257027">
                                            <p:txEl>
                                              <p:pRg st="8" end="8"/>
                                            </p:txEl>
                                          </p:spTgt>
                                        </p:tgtEl>
                                        <p:attrNameLst>
                                          <p:attrName>style.visibility</p:attrName>
                                        </p:attrNameLst>
                                      </p:cBhvr>
                                      <p:to>
                                        <p:strVal val="visible"/>
                                      </p:to>
                                    </p:set>
                                    <p:anim calcmode="lin" valueType="num">
                                      <p:cBhvr additive="base">
                                        <p:cTn id="52" dur="500" fill="hold"/>
                                        <p:tgtEl>
                                          <p:spTgt spid="257027">
                                            <p:txEl>
                                              <p:pRg st="8" end="8"/>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25702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6" grpId="0" autoUpdateAnimBg="0"/>
      <p:bldP spid="257027"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ChangeArrowheads="1"/>
          </p:cNvSpPr>
          <p:nvPr/>
        </p:nvSpPr>
        <p:spPr bwMode="auto">
          <a:xfrm>
            <a:off x="323850" y="260350"/>
            <a:ext cx="882015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ru-RU" sz="2800" b="1" i="1" dirty="0">
                <a:solidFill>
                  <a:srgbClr val="FFFF00"/>
                </a:solidFill>
                <a:effectLst>
                  <a:outerShdw blurRad="38100" dist="38100" dir="2700000" algn="tl">
                    <a:srgbClr val="000000"/>
                  </a:outerShdw>
                </a:effectLst>
                <a:latin typeface="Times New Roman" pitchFamily="18" charset="0"/>
                <a:cs typeface="Times New Roman" pitchFamily="18" charset="0"/>
              </a:rPr>
              <a:t>Паразит</a:t>
            </a:r>
            <a:r>
              <a:rPr lang="en-GB" sz="2800" b="1" i="1" dirty="0">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2800" b="1" i="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Ascaris</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lumbricoides</a:t>
            </a:r>
            <a:endParaRPr lang="ru-RU" sz="2800" b="1" dirty="0">
              <a:latin typeface="Times New Roman" pitchFamily="18" charset="0"/>
              <a:cs typeface="Times New Roman" pitchFamily="18" charset="0"/>
            </a:endParaRPr>
          </a:p>
          <a:p>
            <a:pPr algn="just" eaLnBrk="0" hangingPunct="0">
              <a:defRPr/>
            </a:pPr>
            <a:r>
              <a:rPr lang="ru-RU" sz="2800" b="1" i="1" dirty="0">
                <a:solidFill>
                  <a:srgbClr val="FFFF00"/>
                </a:solidFill>
                <a:effectLst>
                  <a:outerShdw blurRad="38100" dist="38100" dir="2700000" algn="tl">
                    <a:srgbClr val="000000"/>
                  </a:outerShdw>
                </a:effectLst>
                <a:latin typeface="Times New Roman" pitchFamily="18" charset="0"/>
                <a:cs typeface="Times New Roman" pitchFamily="18" charset="0"/>
              </a:rPr>
              <a:t>Заболевание</a:t>
            </a:r>
            <a:r>
              <a:rPr lang="en-GB" sz="2800" b="1" i="1" dirty="0">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2800" b="1" i="1" dirty="0">
                <a:latin typeface="Times New Roman" pitchFamily="18" charset="0"/>
                <a:cs typeface="Times New Roman" pitchFamily="18" charset="0"/>
              </a:rPr>
              <a:t> </a:t>
            </a:r>
            <a:r>
              <a:rPr lang="ru-RU" sz="2800" b="1" dirty="0">
                <a:latin typeface="Times New Roman" pitchFamily="18" charset="0"/>
                <a:cs typeface="Times New Roman" pitchFamily="18" charset="0"/>
              </a:rPr>
              <a:t>аскаридоз</a:t>
            </a:r>
          </a:p>
          <a:p>
            <a:pPr algn="just" eaLnBrk="0" hangingPunct="0">
              <a:defRPr/>
            </a:pPr>
            <a:r>
              <a:rPr lang="ru-RU" b="1" i="1" dirty="0">
                <a:solidFill>
                  <a:srgbClr val="FFFF00"/>
                </a:solidFill>
              </a:rPr>
              <a:t>Хозяин</a:t>
            </a:r>
            <a:r>
              <a:rPr lang="en-GB" b="1" i="1" dirty="0">
                <a:solidFill>
                  <a:srgbClr val="FFFF00"/>
                </a:solidFill>
              </a:rPr>
              <a:t>:</a:t>
            </a:r>
            <a:r>
              <a:rPr lang="en-GB" b="1" dirty="0"/>
              <a:t> </a:t>
            </a:r>
            <a:r>
              <a:rPr lang="ru-RU" b="1" dirty="0"/>
              <a:t>человек</a:t>
            </a:r>
          </a:p>
          <a:p>
            <a:pPr algn="just" eaLnBrk="0" hangingPunct="0">
              <a:defRPr/>
            </a:pPr>
            <a:r>
              <a:rPr lang="ru-RU" b="1" i="1" dirty="0">
                <a:solidFill>
                  <a:srgbClr val="FFCC00"/>
                </a:solidFill>
              </a:rPr>
              <a:t>Локализация</a:t>
            </a:r>
            <a:r>
              <a:rPr lang="ru-RU" b="1" i="1" dirty="0"/>
              <a:t> </a:t>
            </a:r>
            <a:r>
              <a:rPr lang="ru-RU" b="1" dirty="0"/>
              <a:t>— в тонких кишках (половозрелые формы), печень, сердце, легкие (личинки).</a:t>
            </a:r>
            <a:endParaRPr lang="ru-RU" b="1" i="1" dirty="0"/>
          </a:p>
          <a:p>
            <a:pPr>
              <a:defRPr/>
            </a:pPr>
            <a:r>
              <a:rPr lang="ru-RU" b="1" i="1" dirty="0">
                <a:solidFill>
                  <a:srgbClr val="FFCC00"/>
                </a:solidFill>
              </a:rPr>
              <a:t>Географическое распространение</a:t>
            </a:r>
            <a:r>
              <a:rPr lang="ru-RU" b="1" i="1" dirty="0"/>
              <a:t> </a:t>
            </a:r>
            <a:r>
              <a:rPr lang="ru-RU" b="1" dirty="0"/>
              <a:t>—повсеместное.</a:t>
            </a:r>
            <a:endParaRPr lang="ru-RU" b="1" i="1" dirty="0"/>
          </a:p>
          <a:p>
            <a:pPr>
              <a:defRPr/>
            </a:pPr>
            <a:r>
              <a:rPr lang="ru-RU" sz="2800" b="1" i="1" dirty="0">
                <a:solidFill>
                  <a:srgbClr val="FFFF00"/>
                </a:solidFill>
                <a:effectLst>
                  <a:outerShdw blurRad="38100" dist="38100" dir="2700000" algn="tl">
                    <a:srgbClr val="000000"/>
                  </a:outerShdw>
                </a:effectLst>
                <a:latin typeface="Times New Roman" pitchFamily="18" charset="0"/>
                <a:cs typeface="Times New Roman" pitchFamily="18" charset="0"/>
              </a:rPr>
              <a:t>Путь заражения</a:t>
            </a:r>
            <a:r>
              <a:rPr lang="en-GB" sz="2800" b="1" i="1" dirty="0">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2800" b="1" dirty="0">
                <a:latin typeface="Times New Roman" pitchFamily="18" charset="0"/>
                <a:cs typeface="Times New Roman" pitchFamily="18" charset="0"/>
              </a:rPr>
              <a:t> </a:t>
            </a:r>
            <a:r>
              <a:rPr lang="ru-RU" sz="2800" b="1" dirty="0">
                <a:latin typeface="Times New Roman" pitchFamily="18" charset="0"/>
                <a:cs typeface="Times New Roman" pitchFamily="18" charset="0"/>
              </a:rPr>
              <a:t>фекально-оральный</a:t>
            </a:r>
          </a:p>
          <a:p>
            <a:pPr algn="just" eaLnBrk="0" hangingPunct="0">
              <a:defRPr/>
            </a:pPr>
            <a:r>
              <a:rPr lang="ru-RU" sz="2800" b="1" i="1" dirty="0">
                <a:solidFill>
                  <a:srgbClr val="FFFF00"/>
                </a:solidFill>
                <a:effectLst>
                  <a:outerShdw blurRad="38100" dist="38100" dir="2700000" algn="tl">
                    <a:srgbClr val="000000"/>
                  </a:outerShdw>
                </a:effectLst>
                <a:latin typeface="Times New Roman" pitchFamily="18" charset="0"/>
                <a:cs typeface="Times New Roman" pitchFamily="18" charset="0"/>
              </a:rPr>
              <a:t>Инвазионная стадия</a:t>
            </a:r>
            <a:r>
              <a:rPr lang="en-GB" sz="2800" b="1" i="1" dirty="0">
                <a:solidFill>
                  <a:srgbClr val="FFFF00"/>
                </a:solidFill>
                <a:effectLst>
                  <a:outerShdw blurRad="38100" dist="38100" dir="2700000" algn="tl">
                    <a:srgbClr val="000000"/>
                  </a:outerShdw>
                </a:effectLst>
                <a:latin typeface="Times New Roman" pitchFamily="18" charset="0"/>
                <a:cs typeface="Times New Roman" pitchFamily="18" charset="0"/>
              </a:rPr>
              <a:t>:</a:t>
            </a:r>
            <a:r>
              <a:rPr lang="en-GB" sz="2800" b="1" dirty="0">
                <a:latin typeface="Times New Roman" pitchFamily="18" charset="0"/>
                <a:cs typeface="Times New Roman" pitchFamily="18" charset="0"/>
              </a:rPr>
              <a:t> </a:t>
            </a:r>
            <a:r>
              <a:rPr lang="ru-RU" sz="2800" b="1" dirty="0">
                <a:latin typeface="Times New Roman" pitchFamily="18" charset="0"/>
                <a:cs typeface="Times New Roman" pitchFamily="18" charset="0"/>
              </a:rPr>
              <a:t>яйцо</a:t>
            </a:r>
            <a:r>
              <a:rPr lang="en-GB" sz="2800" b="1" dirty="0">
                <a:latin typeface="Times New Roman" pitchFamily="18" charset="0"/>
                <a:cs typeface="Times New Roman" pitchFamily="18" charset="0"/>
              </a:rPr>
              <a:t>. </a:t>
            </a:r>
            <a:endParaRPr lang="ru-RU" sz="2800" b="1" dirty="0">
              <a:latin typeface="Times New Roman" pitchFamily="18" charset="0"/>
              <a:cs typeface="Times New Roman" pitchFamily="18" charset="0"/>
            </a:endParaRPr>
          </a:p>
          <a:p>
            <a:pPr eaLnBrk="0" hangingPunct="0">
              <a:defRPr/>
            </a:pPr>
            <a:endParaRPr lang="ru-RU" sz="2800" b="1" dirty="0">
              <a:latin typeface="Times New Roman" pitchFamily="18" charset="0"/>
            </a:endParaRPr>
          </a:p>
        </p:txBody>
      </p:sp>
      <p:pic>
        <p:nvPicPr>
          <p:cNvPr id="22531" name="Picture 3"/>
          <p:cNvPicPr>
            <a:picLocks noChangeAspect="1" noChangeArrowheads="1"/>
          </p:cNvPicPr>
          <p:nvPr/>
        </p:nvPicPr>
        <p:blipFill>
          <a:blip r:embed="rId3">
            <a:grayscl/>
          </a:blip>
          <a:srcRect/>
          <a:stretch>
            <a:fillRect/>
          </a:stretch>
        </p:blipFill>
        <p:spPr bwMode="auto">
          <a:xfrm>
            <a:off x="6011863" y="3141663"/>
            <a:ext cx="2444750" cy="3311525"/>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395288" y="1125538"/>
          <a:ext cx="4897437" cy="3673475"/>
        </p:xfrm>
        <a:graphic>
          <a:graphicData uri="http://schemas.openxmlformats.org/presentationml/2006/ole">
            <mc:AlternateContent xmlns:mc="http://schemas.openxmlformats.org/markup-compatibility/2006">
              <mc:Choice xmlns:v="urn:schemas-microsoft-com:vml" Requires="v">
                <p:oleObj spid="_x0000_s23555" name="Image" r:id="rId4" imgW="4749206" imgH="2717460" progId="Photoshop.Image.6">
                  <p:embed/>
                </p:oleObj>
              </mc:Choice>
              <mc:Fallback>
                <p:oleObj name="Image" r:id="rId4" imgW="4749206" imgH="2717460" progId="Photoshop.Image.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125538"/>
                        <a:ext cx="4897437"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5" name="Text Box 3"/>
          <p:cNvSpPr txBox="1">
            <a:spLocks noChangeArrowheads="1"/>
          </p:cNvSpPr>
          <p:nvPr/>
        </p:nvSpPr>
        <p:spPr bwMode="auto">
          <a:xfrm>
            <a:off x="2555875" y="260350"/>
            <a:ext cx="3832225" cy="579438"/>
          </a:xfrm>
          <a:prstGeom prst="rect">
            <a:avLst/>
          </a:prstGeom>
          <a:noFill/>
          <a:ln w="9525">
            <a:noFill/>
            <a:miter lim="800000"/>
            <a:headEnd/>
            <a:tailEnd/>
          </a:ln>
          <a:effectLst/>
        </p:spPr>
        <p:txBody>
          <a:bodyPr wrap="none">
            <a:spAutoFit/>
          </a:bodyPr>
          <a:lstStyle/>
          <a:p>
            <a:r>
              <a:rPr lang="en-US" sz="3200" b="1" u="sng">
                <a:solidFill>
                  <a:srgbClr val="FFFF00"/>
                </a:solidFill>
                <a:latin typeface="Times New Roman" pitchFamily="18" charset="0"/>
              </a:rPr>
              <a:t>Ascaris lumbricoides</a:t>
            </a:r>
            <a:endParaRPr lang="ru-RU" sz="3200" b="1" u="sng">
              <a:solidFill>
                <a:srgbClr val="FFFF00"/>
              </a:solidFill>
              <a:latin typeface="Times New Roman" pitchFamily="18" charset="0"/>
            </a:endParaRPr>
          </a:p>
        </p:txBody>
      </p:sp>
      <p:sp>
        <p:nvSpPr>
          <p:cNvPr id="23556" name="Text Box 4"/>
          <p:cNvSpPr txBox="1">
            <a:spLocks noChangeArrowheads="1"/>
          </p:cNvSpPr>
          <p:nvPr/>
        </p:nvSpPr>
        <p:spPr bwMode="auto">
          <a:xfrm>
            <a:off x="457200" y="1600200"/>
            <a:ext cx="184150" cy="457200"/>
          </a:xfrm>
          <a:prstGeom prst="rect">
            <a:avLst/>
          </a:prstGeom>
          <a:noFill/>
          <a:ln w="9525">
            <a:noFill/>
            <a:miter lim="800000"/>
            <a:headEnd/>
            <a:tailEnd/>
          </a:ln>
          <a:effectLst/>
        </p:spPr>
        <p:txBody>
          <a:bodyPr wrap="none">
            <a:spAutoFit/>
          </a:bodyPr>
          <a:lstStyle/>
          <a:p>
            <a:endParaRPr lang="uk-UA">
              <a:latin typeface="Times New Roman" pitchFamily="18" charset="0"/>
            </a:endParaRPr>
          </a:p>
        </p:txBody>
      </p:sp>
      <p:sp>
        <p:nvSpPr>
          <p:cNvPr id="23557" name="Text Box 5"/>
          <p:cNvSpPr txBox="1">
            <a:spLocks noChangeArrowheads="1"/>
          </p:cNvSpPr>
          <p:nvPr/>
        </p:nvSpPr>
        <p:spPr bwMode="auto">
          <a:xfrm>
            <a:off x="2339975" y="1484313"/>
            <a:ext cx="998538" cy="457200"/>
          </a:xfrm>
          <a:prstGeom prst="rect">
            <a:avLst/>
          </a:prstGeom>
          <a:noFill/>
          <a:ln w="9525">
            <a:noFill/>
            <a:miter lim="800000"/>
            <a:headEnd/>
            <a:tailEnd/>
          </a:ln>
          <a:effectLst/>
        </p:spPr>
        <p:txBody>
          <a:bodyPr wrap="none">
            <a:spAutoFit/>
          </a:bodyPr>
          <a:lstStyle/>
          <a:p>
            <a:r>
              <a:rPr lang="uk-UA">
                <a:solidFill>
                  <a:srgbClr val="FFFF00"/>
                </a:solidFill>
                <a:latin typeface="Times New Roman" pitchFamily="18" charset="0"/>
              </a:rPr>
              <a:t>Самка</a:t>
            </a:r>
            <a:endParaRPr lang="ru-RU">
              <a:solidFill>
                <a:srgbClr val="FFFF00"/>
              </a:solidFill>
              <a:latin typeface="Times New Roman" pitchFamily="18" charset="0"/>
            </a:endParaRPr>
          </a:p>
        </p:txBody>
      </p:sp>
      <p:sp>
        <p:nvSpPr>
          <p:cNvPr id="23558" name="Text Box 6"/>
          <p:cNvSpPr txBox="1">
            <a:spLocks noChangeArrowheads="1"/>
          </p:cNvSpPr>
          <p:nvPr/>
        </p:nvSpPr>
        <p:spPr bwMode="auto">
          <a:xfrm>
            <a:off x="2411413" y="2781300"/>
            <a:ext cx="1014412" cy="457200"/>
          </a:xfrm>
          <a:prstGeom prst="rect">
            <a:avLst/>
          </a:prstGeom>
          <a:noFill/>
          <a:ln w="9525">
            <a:noFill/>
            <a:miter lim="800000"/>
            <a:headEnd/>
            <a:tailEnd/>
          </a:ln>
          <a:effectLst/>
        </p:spPr>
        <p:txBody>
          <a:bodyPr wrap="none">
            <a:spAutoFit/>
          </a:bodyPr>
          <a:lstStyle/>
          <a:p>
            <a:r>
              <a:rPr lang="uk-UA">
                <a:solidFill>
                  <a:srgbClr val="FFFF00"/>
                </a:solidFill>
                <a:latin typeface="Times New Roman" pitchFamily="18" charset="0"/>
              </a:rPr>
              <a:t>Самец</a:t>
            </a:r>
            <a:endParaRPr lang="ru-RU">
              <a:solidFill>
                <a:srgbClr val="FFFF00"/>
              </a:solidFill>
              <a:latin typeface="Times New Roman" pitchFamily="18" charset="0"/>
            </a:endParaRPr>
          </a:p>
        </p:txBody>
      </p:sp>
      <p:sp>
        <p:nvSpPr>
          <p:cNvPr id="23559" name="Rectangle 7"/>
          <p:cNvSpPr>
            <a:spLocks noChangeArrowheads="1"/>
          </p:cNvSpPr>
          <p:nvPr/>
        </p:nvSpPr>
        <p:spPr bwMode="auto">
          <a:xfrm>
            <a:off x="250825" y="4941888"/>
            <a:ext cx="8496300" cy="1187450"/>
          </a:xfrm>
          <a:prstGeom prst="rect">
            <a:avLst/>
          </a:prstGeom>
          <a:noFill/>
          <a:ln w="9525">
            <a:noFill/>
            <a:miter lim="800000"/>
            <a:headEnd/>
            <a:tailEnd/>
          </a:ln>
          <a:effectLst/>
        </p:spPr>
        <p:txBody>
          <a:bodyPr>
            <a:spAutoFit/>
          </a:bodyPr>
          <a:lstStyle/>
          <a:p>
            <a:r>
              <a:rPr lang="ru-RU"/>
              <a:t>Половозрелые самки аскарид достигают в длину 40 см, самцы — 15—25 см. Тело цилиндрическое, суженное к концам. У самца задний конец тела спирально закручен</a:t>
            </a:r>
            <a:endParaRPr lang="uk-UA"/>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ChangeArrowheads="1"/>
          </p:cNvSpPr>
          <p:nvPr/>
        </p:nvSpPr>
        <p:spPr bwMode="auto">
          <a:xfrm>
            <a:off x="250825" y="-531813"/>
            <a:ext cx="8615363" cy="678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228600" algn="ctr">
              <a:lnSpc>
                <a:spcPct val="80000"/>
              </a:lnSpc>
              <a:tabLst>
                <a:tab pos="685800" algn="l"/>
              </a:tabLst>
              <a:defRPr/>
            </a:pPr>
            <a:r>
              <a:rPr lang="en-GB" b="1" i="1" dirty="0">
                <a:solidFill>
                  <a:srgbClr val="FFFF00"/>
                </a:solidFill>
                <a:effectLst>
                  <a:outerShdw blurRad="38100" dist="38100" dir="2700000" algn="tl">
                    <a:srgbClr val="000000"/>
                  </a:outerShdw>
                </a:effectLst>
                <a:latin typeface="Times New Roman" pitchFamily="18" charset="0"/>
                <a:cs typeface="Times New Roman" pitchFamily="18" charset="0"/>
              </a:rPr>
              <a:t> </a:t>
            </a:r>
          </a:p>
          <a:p>
            <a:pPr indent="-228600" algn="ctr">
              <a:lnSpc>
                <a:spcPct val="80000"/>
              </a:lnSpc>
              <a:tabLst>
                <a:tab pos="685800" algn="l"/>
              </a:tabLst>
              <a:defRPr/>
            </a:pPr>
            <a:endParaRPr lang="en-GB" b="1" i="1" dirty="0">
              <a:solidFill>
                <a:srgbClr val="FFFF00"/>
              </a:solidFill>
              <a:effectLst>
                <a:outerShdw blurRad="38100" dist="38100" dir="2700000" algn="tl">
                  <a:srgbClr val="000000"/>
                </a:outerShdw>
              </a:effectLst>
              <a:latin typeface="Times New Roman" pitchFamily="18" charset="0"/>
              <a:cs typeface="Times New Roman" pitchFamily="18" charset="0"/>
            </a:endParaRPr>
          </a:p>
          <a:p>
            <a:pPr indent="-228600" algn="just">
              <a:lnSpc>
                <a:spcPct val="80000"/>
              </a:lnSpc>
              <a:tabLst>
                <a:tab pos="685800" algn="l"/>
              </a:tabLst>
              <a:defRPr/>
            </a:pPr>
            <a:r>
              <a:rPr lang="ru-RU" b="1" i="1" dirty="0">
                <a:effectLst>
                  <a:outerShdw blurRad="38100" dist="38100" dir="2700000" algn="tl">
                    <a:srgbClr val="000000"/>
                  </a:outerShdw>
                </a:effectLst>
              </a:rPr>
              <a:t>                               </a:t>
            </a:r>
            <a:r>
              <a:rPr lang="ru-RU" sz="4000" b="1" i="1" dirty="0">
                <a:solidFill>
                  <a:srgbClr val="FFCC00"/>
                </a:solidFill>
                <a:latin typeface="Times New Roman" pitchFamily="18" charset="0"/>
              </a:rPr>
              <a:t>Жизненный цикл</a:t>
            </a:r>
            <a:r>
              <a:rPr lang="ru-RU" sz="3200" b="1" i="1" dirty="0">
                <a:latin typeface="Times New Roman" pitchFamily="18" charset="0"/>
              </a:rPr>
              <a:t> </a:t>
            </a:r>
          </a:p>
          <a:p>
            <a:pPr indent="-228600" algn="just">
              <a:lnSpc>
                <a:spcPct val="80000"/>
              </a:lnSpc>
              <a:tabLst>
                <a:tab pos="685800" algn="l"/>
              </a:tabLst>
              <a:defRPr/>
            </a:pPr>
            <a:endParaRPr lang="ru-RU" b="1" i="1" dirty="0">
              <a:effectLst>
                <a:outerShdw blurRad="38100" dist="38100" dir="2700000" algn="tl">
                  <a:srgbClr val="000000"/>
                </a:outerShdw>
              </a:effectLst>
              <a:latin typeface="Times New Roman" pitchFamily="18" charset="0"/>
            </a:endParaRPr>
          </a:p>
          <a:p>
            <a:pPr indent="-228600">
              <a:lnSpc>
                <a:spcPct val="80000"/>
              </a:lnSpc>
              <a:buFontTx/>
              <a:buChar char="•"/>
              <a:tabLst>
                <a:tab pos="685800" algn="l"/>
              </a:tabLst>
              <a:defRPr/>
            </a:pPr>
            <a:r>
              <a:rPr lang="ru-RU" sz="3200" b="1" i="1" dirty="0">
                <a:effectLst>
                  <a:outerShdw blurRad="38100" dist="38100" dir="2700000" algn="tl">
                    <a:srgbClr val="000000"/>
                  </a:outerShdw>
                </a:effectLst>
                <a:latin typeface="Times New Roman" pitchFamily="18" charset="0"/>
              </a:rPr>
              <a:t> </a:t>
            </a:r>
            <a:r>
              <a:rPr lang="ru-RU" sz="3600" i="1" dirty="0">
                <a:effectLst>
                  <a:outerShdw blurRad="38100" dist="38100" dir="2700000" algn="tl">
                    <a:srgbClr val="000000"/>
                  </a:outerShdw>
                </a:effectLst>
                <a:latin typeface="Times New Roman" pitchFamily="18" charset="0"/>
              </a:rPr>
              <a:t>Аскарида человеческая — </a:t>
            </a:r>
            <a:r>
              <a:rPr lang="ru-RU" sz="3600" b="1" i="1" dirty="0">
                <a:solidFill>
                  <a:srgbClr val="FFCC00"/>
                </a:solidFill>
                <a:effectLst>
                  <a:outerShdw blurRad="38100" dist="38100" dir="2700000" algn="tl">
                    <a:srgbClr val="000000"/>
                  </a:outerShdw>
                </a:effectLst>
                <a:latin typeface="Times New Roman" pitchFamily="18" charset="0"/>
              </a:rPr>
              <a:t>геогельминт</a:t>
            </a:r>
            <a:r>
              <a:rPr lang="ru-RU" sz="3600" i="1" dirty="0">
                <a:effectLst>
                  <a:outerShdw blurRad="38100" dist="38100" dir="2700000" algn="tl">
                    <a:srgbClr val="000000"/>
                  </a:outerShdw>
                </a:effectLst>
                <a:latin typeface="Times New Roman" pitchFamily="18" charset="0"/>
              </a:rPr>
              <a:t>, паразитирует </a:t>
            </a:r>
            <a:r>
              <a:rPr lang="ru-RU" sz="3600" b="1" i="1" dirty="0">
                <a:solidFill>
                  <a:srgbClr val="FFCC00"/>
                </a:solidFill>
                <a:effectLst>
                  <a:outerShdw blurRad="38100" dist="38100" dir="2700000" algn="tl">
                    <a:srgbClr val="000000"/>
                  </a:outerShdw>
                </a:effectLst>
                <a:latin typeface="Times New Roman" pitchFamily="18" charset="0"/>
              </a:rPr>
              <a:t>только в человеке</a:t>
            </a:r>
            <a:r>
              <a:rPr lang="ru-RU" sz="3600" i="1" dirty="0">
                <a:effectLst>
                  <a:outerShdw blurRad="38100" dist="38100" dir="2700000" algn="tl">
                    <a:srgbClr val="000000"/>
                  </a:outerShdw>
                </a:effectLst>
                <a:latin typeface="Times New Roman" pitchFamily="18" charset="0"/>
              </a:rPr>
              <a:t>. Оплодотворенные </a:t>
            </a:r>
            <a:r>
              <a:rPr lang="ru-RU" sz="3600" b="1" i="1" dirty="0">
                <a:solidFill>
                  <a:srgbClr val="FFCC00"/>
                </a:solidFill>
                <a:effectLst>
                  <a:outerShdw blurRad="38100" dist="38100" dir="2700000" algn="tl">
                    <a:srgbClr val="000000"/>
                  </a:outerShdw>
                </a:effectLst>
                <a:latin typeface="Times New Roman" pitchFamily="18" charset="0"/>
              </a:rPr>
              <a:t>яйца</a:t>
            </a:r>
            <a:r>
              <a:rPr lang="ru-RU" sz="3600" i="1" dirty="0">
                <a:effectLst>
                  <a:outerShdw blurRad="38100" dist="38100" dir="2700000" algn="tl">
                    <a:srgbClr val="000000"/>
                  </a:outerShdw>
                </a:effectLst>
                <a:latin typeface="Times New Roman" pitchFamily="18" charset="0"/>
              </a:rPr>
              <a:t> аскариды выводятся из организма хозяина с фекалиями. Для их развития необходим кислород. Во внешней среде при оптимальной температуре </a:t>
            </a:r>
            <a:r>
              <a:rPr lang="ru-RU" sz="3600" b="1" i="1" dirty="0">
                <a:solidFill>
                  <a:srgbClr val="FFCC00"/>
                </a:solidFill>
                <a:effectLst>
                  <a:outerShdw blurRad="38100" dist="38100" dir="2700000" algn="tl">
                    <a:srgbClr val="000000"/>
                  </a:outerShdw>
                </a:effectLst>
                <a:latin typeface="Times New Roman" pitchFamily="18" charset="0"/>
              </a:rPr>
              <a:t>24-25 °С</a:t>
            </a:r>
            <a:r>
              <a:rPr lang="ru-RU" sz="3600" i="1" dirty="0">
                <a:effectLst>
                  <a:outerShdw blurRad="38100" dist="38100" dir="2700000" algn="tl">
                    <a:srgbClr val="000000"/>
                  </a:outerShdw>
                </a:effectLst>
                <a:latin typeface="Times New Roman" pitchFamily="18" charset="0"/>
              </a:rPr>
              <a:t> они достигают инвазионной зрелости примерно за </a:t>
            </a:r>
            <a:r>
              <a:rPr lang="ru-RU" sz="3600" b="1" i="1" dirty="0">
                <a:solidFill>
                  <a:srgbClr val="FFCC00"/>
                </a:solidFill>
                <a:effectLst>
                  <a:outerShdw blurRad="38100" dist="38100" dir="2700000" algn="tl">
                    <a:srgbClr val="000000"/>
                  </a:outerShdw>
                </a:effectLst>
                <a:latin typeface="Times New Roman" pitchFamily="18" charset="0"/>
              </a:rPr>
              <a:t>24 дня</a:t>
            </a:r>
            <a:r>
              <a:rPr lang="ru-RU" sz="3600" i="1" dirty="0">
                <a:effectLst>
                  <a:outerShdw blurRad="38100" dist="38100" dir="2700000" algn="tl">
                    <a:srgbClr val="000000"/>
                  </a:outerShdw>
                </a:effectLst>
                <a:latin typeface="Times New Roman" pitchFamily="18" charset="0"/>
              </a:rPr>
              <a:t>. </a:t>
            </a:r>
          </a:p>
          <a:p>
            <a:pPr indent="-228600">
              <a:lnSpc>
                <a:spcPct val="80000"/>
              </a:lnSpc>
              <a:buFontTx/>
              <a:buChar char="•"/>
              <a:tabLst>
                <a:tab pos="685800" algn="l"/>
              </a:tabLst>
              <a:defRPr/>
            </a:pPr>
            <a:r>
              <a:rPr lang="ru-RU" sz="3600" b="1" i="1" dirty="0">
                <a:solidFill>
                  <a:srgbClr val="FFCC00"/>
                </a:solidFill>
                <a:effectLst>
                  <a:outerShdw blurRad="38100" dist="38100" dir="2700000" algn="tl">
                    <a:srgbClr val="000000"/>
                  </a:outerShdw>
                </a:effectLst>
                <a:latin typeface="Times New Roman" pitchFamily="18" charset="0"/>
              </a:rPr>
              <a:t>Инвазионное яйцо</a:t>
            </a:r>
            <a:r>
              <a:rPr lang="ru-RU" sz="3600" i="1" dirty="0">
                <a:effectLst>
                  <a:outerShdw blurRad="38100" dist="38100" dir="2700000" algn="tl">
                    <a:srgbClr val="000000"/>
                  </a:outerShdw>
                </a:effectLst>
                <a:latin typeface="Times New Roman" pitchFamily="18" charset="0"/>
              </a:rPr>
              <a:t> аскариды человек проглатывает с немытыми овощами или ягодами. </a:t>
            </a:r>
          </a:p>
        </p:txBody>
      </p:sp>
    </p:spTree>
  </p:cSld>
  <p:clrMapOvr>
    <a:masterClrMapping/>
  </p:clrMapOvr>
  <p:transition/>
</p:sld>
</file>

<file path=ppt/theme/theme1.xml><?xml version="1.0" encoding="utf-8"?>
<a:theme xmlns:a="http://schemas.openxmlformats.org/drawingml/2006/main" name="Синий обелиск">
  <a:themeElements>
    <a:clrScheme name="Синий обелиск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Синий обелиск">
      <a:majorFont>
        <a:latin typeface="Arial"/>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Синий обелиск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Синий обелиск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Синий обелиск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Синий обелиск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Синий обелиск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Синий обелиск">
  <a:themeElements>
    <a:clrScheme name="Синий обелиск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Синий обелиск">
      <a:majorFont>
        <a:latin typeface="Arial"/>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Синий обелиск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Синий обелиск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Синий обелиск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Синий обелиск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Синий обелиск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Designs\Синий обелиск.pot</Template>
  <TotalTime>1084</TotalTime>
  <Words>2796</Words>
  <Application>Microsoft Office PowerPoint</Application>
  <PresentationFormat>Экран (4:3)</PresentationFormat>
  <Paragraphs>286</Paragraphs>
  <Slides>45</Slides>
  <Notes>44</Notes>
  <HiddenSlides>0</HiddenSlides>
  <MMClips>0</MMClips>
  <ScaleCrop>false</ScaleCrop>
  <HeadingPairs>
    <vt:vector size="8" baseType="variant">
      <vt:variant>
        <vt:lpstr>Использованные шрифты</vt:lpstr>
      </vt:variant>
      <vt:variant>
        <vt:i4>4</vt:i4>
      </vt:variant>
      <vt:variant>
        <vt:lpstr>Тема</vt:lpstr>
      </vt:variant>
      <vt:variant>
        <vt:i4>2</vt:i4>
      </vt:variant>
      <vt:variant>
        <vt:lpstr>Внедренные серверы OLE</vt:lpstr>
      </vt:variant>
      <vt:variant>
        <vt:i4>1</vt:i4>
      </vt:variant>
      <vt:variant>
        <vt:lpstr>Заголовки слайдов</vt:lpstr>
      </vt:variant>
      <vt:variant>
        <vt:i4>45</vt:i4>
      </vt:variant>
    </vt:vector>
  </HeadingPairs>
  <TitlesOfParts>
    <vt:vector size="52" baseType="lpstr">
      <vt:lpstr>Arial</vt:lpstr>
      <vt:lpstr>Georgia</vt:lpstr>
      <vt:lpstr>Times New Roman</vt:lpstr>
      <vt:lpstr>Wingdings</vt:lpstr>
      <vt:lpstr>Синий обелиск</vt:lpstr>
      <vt:lpstr>1_Синий обелиск</vt:lpstr>
      <vt:lpstr>Image</vt:lpstr>
      <vt:lpstr>Тема: Медицинская гельминтология.  Круглые черви – паразиты человека    Лектор: доц. Хазраткулова М.И.  </vt:lpstr>
      <vt:lpstr>Презентация PowerPoint</vt:lpstr>
      <vt:lpstr>Презентация PowerPoint</vt:lpstr>
      <vt:lpstr>          Основные вопросы:   1.  Биогельминты и геогельминты. 2. Общая характеристика типа Круглые черви  (Nemathelminthes)  3. Нематоды, обитающие в кишечнике человека. 4. Тканевые нематоды. 5. Филярии – возбудители тропических нематодозов. </vt:lpstr>
      <vt:lpstr>Презентация PowerPoint</vt:lpstr>
      <vt:lpstr> Общая характеристика Круглых червей  (Тип Nemathelminthes)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Helminthology.  Bio- and geohelminthes. Platyhelminthes—human parasites.</dc:title>
  <dc:creator>1</dc:creator>
  <cp:lastModifiedBy>MixCom</cp:lastModifiedBy>
  <cp:revision>75</cp:revision>
  <cp:lastPrinted>1601-01-01T00:00:00Z</cp:lastPrinted>
  <dcterms:created xsi:type="dcterms:W3CDTF">2003-02-07T08:33:18Z</dcterms:created>
  <dcterms:modified xsi:type="dcterms:W3CDTF">2026-01-29T11:26:24Z</dcterms:modified>
</cp:coreProperties>
</file>